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468" r:id="rId3"/>
    <p:sldId id="469" r:id="rId4"/>
    <p:sldId id="434" r:id="rId5"/>
    <p:sldId id="441" r:id="rId6"/>
    <p:sldId id="442" r:id="rId7"/>
    <p:sldId id="439" r:id="rId8"/>
    <p:sldId id="440" r:id="rId9"/>
    <p:sldId id="365" r:id="rId10"/>
    <p:sldId id="452" r:id="rId11"/>
    <p:sldId id="366" r:id="rId12"/>
    <p:sldId id="367" r:id="rId13"/>
    <p:sldId id="369" r:id="rId14"/>
    <p:sldId id="382" r:id="rId15"/>
    <p:sldId id="384" r:id="rId16"/>
    <p:sldId id="385" r:id="rId17"/>
    <p:sldId id="453" r:id="rId18"/>
    <p:sldId id="386" r:id="rId19"/>
    <p:sldId id="389" r:id="rId20"/>
    <p:sldId id="451" r:id="rId21"/>
    <p:sldId id="465" r:id="rId22"/>
    <p:sldId id="457" r:id="rId23"/>
    <p:sldId id="458" r:id="rId24"/>
    <p:sldId id="459" r:id="rId25"/>
    <p:sldId id="461" r:id="rId26"/>
    <p:sldId id="436" r:id="rId27"/>
    <p:sldId id="464" r:id="rId28"/>
    <p:sldId id="410" r:id="rId29"/>
    <p:sldId id="433" r:id="rId30"/>
    <p:sldId id="455" r:id="rId31"/>
    <p:sldId id="463" r:id="rId32"/>
    <p:sldId id="466" r:id="rId33"/>
    <p:sldId id="467" r:id="rId34"/>
    <p:sldId id="470" r:id="rId3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81" autoAdjust="0"/>
    <p:restoredTop sz="94660"/>
  </p:normalViewPr>
  <p:slideViewPr>
    <p:cSldViewPr snapToGrid="0">
      <p:cViewPr varScale="1">
        <p:scale>
          <a:sx n="82" d="100"/>
          <a:sy n="82" d="100"/>
        </p:scale>
        <p:origin x="89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E83080-941F-4DA2-9E25-D2D70B628FEC}" type="datetimeFigureOut">
              <a:rPr lang="pt-BR" smtClean="0"/>
              <a:t>11/05/2024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7D9D4-76EF-45CF-A0CE-A4B67F8669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6306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Integração com Slack + </a:t>
            </a:r>
            <a:r>
              <a:rPr lang="pt-BR" dirty="0" err="1"/>
              <a:t>Postman</a:t>
            </a:r>
            <a:r>
              <a:rPr lang="pt-BR" dirty="0"/>
              <a:t> 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F90CA-F114-42FC-ACE5-CBCD689694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67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Integração com Slack + </a:t>
            </a:r>
            <a:r>
              <a:rPr lang="pt-BR" dirty="0" err="1"/>
              <a:t>Postman</a:t>
            </a:r>
            <a:r>
              <a:rPr lang="pt-BR" dirty="0"/>
              <a:t> 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F90CA-F114-42FC-ACE5-CBCD689694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283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Integração com Slack + </a:t>
            </a:r>
            <a:r>
              <a:rPr lang="pt-BR" dirty="0" err="1"/>
              <a:t>Postman</a:t>
            </a:r>
            <a:r>
              <a:rPr lang="pt-BR" dirty="0"/>
              <a:t> 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F90CA-F114-42FC-ACE5-CBCD689694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336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Integração com Slack + </a:t>
            </a:r>
            <a:r>
              <a:rPr lang="pt-BR" dirty="0" err="1"/>
              <a:t>Postman</a:t>
            </a:r>
            <a:r>
              <a:rPr lang="pt-BR" dirty="0"/>
              <a:t> 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F90CA-F114-42FC-ACE5-CBCD689694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388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Integração com Slack + </a:t>
            </a:r>
            <a:r>
              <a:rPr lang="pt-BR" dirty="0" err="1"/>
              <a:t>Postman</a:t>
            </a:r>
            <a:r>
              <a:rPr lang="pt-BR" dirty="0"/>
              <a:t> 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F90CA-F114-42FC-ACE5-CBCD689694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723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Integração com Slack + </a:t>
            </a:r>
            <a:r>
              <a:rPr lang="pt-BR" dirty="0" err="1"/>
              <a:t>Postman</a:t>
            </a:r>
            <a:r>
              <a:rPr lang="pt-BR" dirty="0"/>
              <a:t> 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F90CA-F114-42FC-ACE5-CBCD6896947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506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Integração com Slack + </a:t>
            </a:r>
            <a:r>
              <a:rPr lang="pt-BR" dirty="0" err="1"/>
              <a:t>Postman</a:t>
            </a:r>
            <a:r>
              <a:rPr lang="pt-BR" dirty="0"/>
              <a:t> 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F90CA-F114-42FC-ACE5-CBCD6896947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759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Integração com Slack + </a:t>
            </a:r>
            <a:r>
              <a:rPr lang="pt-BR" dirty="0" err="1"/>
              <a:t>Postman</a:t>
            </a:r>
            <a:r>
              <a:rPr lang="pt-BR" dirty="0"/>
              <a:t> 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F90CA-F114-42FC-ACE5-CBCD6896947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67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Integração com Slack + </a:t>
            </a:r>
            <a:r>
              <a:rPr lang="pt-BR" dirty="0" err="1"/>
              <a:t>Postman</a:t>
            </a:r>
            <a:r>
              <a:rPr lang="pt-BR" dirty="0"/>
              <a:t> 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F90CA-F114-42FC-ACE5-CBCD6896947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643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64E4E-8EF7-44A8-86DC-76B7E808C5AE}" type="datetimeFigureOut">
              <a:rPr lang="pt-BR" smtClean="0"/>
              <a:t>11/05/2024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7E66-B896-49B6-A166-DB2C286DD0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946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64E4E-8EF7-44A8-86DC-76B7E808C5AE}" type="datetimeFigureOut">
              <a:rPr lang="pt-BR" smtClean="0"/>
              <a:t>11/05/2024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7E66-B896-49B6-A166-DB2C286DD0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0933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64E4E-8EF7-44A8-86DC-76B7E808C5AE}" type="datetimeFigureOut">
              <a:rPr lang="pt-BR" smtClean="0"/>
              <a:t>11/05/2024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7E66-B896-49B6-A166-DB2C286DD0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9633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64E4E-8EF7-44A8-86DC-76B7E808C5AE}" type="datetimeFigureOut">
              <a:rPr lang="pt-BR" smtClean="0"/>
              <a:t>11/05/2024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7E66-B896-49B6-A166-DB2C286DD0CD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778" y="6311900"/>
            <a:ext cx="1366222" cy="43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919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64E4E-8EF7-44A8-86DC-76B7E808C5AE}" type="datetimeFigureOut">
              <a:rPr lang="pt-BR" smtClean="0"/>
              <a:t>11/05/2024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7E66-B896-49B6-A166-DB2C286DD0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1890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64E4E-8EF7-44A8-86DC-76B7E808C5AE}" type="datetimeFigureOut">
              <a:rPr lang="pt-BR" smtClean="0"/>
              <a:t>11/05/2024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7E66-B896-49B6-A166-DB2C286DD0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0945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64E4E-8EF7-44A8-86DC-76B7E808C5AE}" type="datetimeFigureOut">
              <a:rPr lang="pt-BR" smtClean="0"/>
              <a:t>11/05/2024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7E66-B896-49B6-A166-DB2C286DD0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9786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64E4E-8EF7-44A8-86DC-76B7E808C5AE}" type="datetimeFigureOut">
              <a:rPr lang="pt-BR" smtClean="0"/>
              <a:t>11/05/2024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7E66-B896-49B6-A166-DB2C286DD0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4586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64E4E-8EF7-44A8-86DC-76B7E808C5AE}" type="datetimeFigureOut">
              <a:rPr lang="pt-BR" smtClean="0"/>
              <a:t>11/05/2024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7E66-B896-49B6-A166-DB2C286DD0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2181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64E4E-8EF7-44A8-86DC-76B7E808C5AE}" type="datetimeFigureOut">
              <a:rPr lang="pt-BR" smtClean="0"/>
              <a:t>11/05/2024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7E66-B896-49B6-A166-DB2C286DD0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244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64E4E-8EF7-44A8-86DC-76B7E808C5AE}" type="datetimeFigureOut">
              <a:rPr lang="pt-BR" smtClean="0"/>
              <a:t>11/05/2024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7E66-B896-49B6-A166-DB2C286DD0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7225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64E4E-8EF7-44A8-86DC-76B7E808C5AE}" type="datetimeFigureOut">
              <a:rPr lang="pt-BR" smtClean="0"/>
              <a:t>11/05/2024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297E66-B896-49B6-A166-DB2C286DD0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6958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bin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E51810C5-E753-4DA6-80EA-EB5665C9E61C}"/>
              </a:ext>
            </a:extLst>
          </p:cNvPr>
          <p:cNvSpPr txBox="1">
            <a:spLocks/>
          </p:cNvSpPr>
          <p:nvPr/>
        </p:nvSpPr>
        <p:spPr>
          <a:xfrm>
            <a:off x="838200" y="488273"/>
            <a:ext cx="10515600" cy="26011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 b="1" dirty="0"/>
              <a:t>Azure Masters: containers,</a:t>
            </a:r>
            <a:br>
              <a:rPr lang="pt-BR" sz="4800" b="1" dirty="0"/>
            </a:br>
            <a:r>
              <a:rPr lang="pt-BR" sz="4800" b="1" dirty="0"/>
              <a:t>aplicações, arquitetura...</a:t>
            </a:r>
          </a:p>
        </p:txBody>
      </p:sp>
    </p:spTree>
    <p:extLst>
      <p:ext uri="{BB962C8B-B14F-4D97-AF65-F5344CB8AC3E}">
        <p14:creationId xmlns:p14="http://schemas.microsoft.com/office/powerpoint/2010/main" val="3850722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7D584-F720-400C-B2A6-FBB7DFCFA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4800" b="1" dirty="0"/>
              <a:t>E como superar tais dificuldades?</a:t>
            </a:r>
            <a:endParaRPr lang="en-US" sz="4800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D76F67-37CE-4460-B97E-6DD4D7D89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37629" cy="4351338"/>
          </a:xfrm>
        </p:spPr>
        <p:txBody>
          <a:bodyPr>
            <a:normAutofit/>
          </a:bodyPr>
          <a:lstStyle/>
          <a:p>
            <a:pPr marL="571500" indent="-571500"/>
            <a:endParaRPr lang="pt-BR" sz="4000" dirty="0">
              <a:solidFill>
                <a:srgbClr val="494949"/>
              </a:solidFill>
            </a:endParaRPr>
          </a:p>
          <a:p>
            <a:pPr marL="571500" indent="-571500"/>
            <a:endParaRPr lang="pt-BR" sz="4000" dirty="0">
              <a:solidFill>
                <a:srgbClr val="494949"/>
              </a:solidFill>
            </a:endParaRPr>
          </a:p>
          <a:p>
            <a:pPr marL="571500" indent="-571500"/>
            <a:r>
              <a:rPr lang="pt-BR" sz="4000" dirty="0">
                <a:solidFill>
                  <a:srgbClr val="494949"/>
                </a:solidFill>
              </a:rPr>
              <a:t>Utilizando </a:t>
            </a:r>
            <a:r>
              <a:rPr lang="pt-BR" sz="4000" b="1" dirty="0">
                <a:solidFill>
                  <a:srgbClr val="494949"/>
                </a:solidFill>
              </a:rPr>
              <a:t>orquestradores</a:t>
            </a:r>
            <a:r>
              <a:rPr lang="pt-BR" sz="4000" dirty="0">
                <a:solidFill>
                  <a:srgbClr val="494949"/>
                </a:solidFill>
              </a:rPr>
              <a:t> como o </a:t>
            </a:r>
            <a:r>
              <a:rPr lang="pt-BR" sz="4000" b="1" dirty="0" err="1">
                <a:solidFill>
                  <a:srgbClr val="494949"/>
                </a:solidFill>
              </a:rPr>
              <a:t>Kubernetes</a:t>
            </a:r>
            <a:endParaRPr lang="pt-BR" sz="4000" b="1" dirty="0">
              <a:solidFill>
                <a:srgbClr val="494949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E05FE7D-4C44-449E-84A7-AAC10C26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2805" y="2495878"/>
            <a:ext cx="2250995" cy="225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80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7D584-F720-400C-B2A6-FBB7DFCFA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4800" b="1" dirty="0" err="1"/>
              <a:t>Kubernetes</a:t>
            </a:r>
            <a:r>
              <a:rPr lang="pt-BR" sz="4800" b="1" dirty="0"/>
              <a:t>: uma visão geral</a:t>
            </a:r>
            <a:endParaRPr lang="en-US" sz="4800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D76F67-37CE-4460-B97E-6DD4D7D89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32260" cy="4351338"/>
          </a:xfrm>
        </p:spPr>
        <p:txBody>
          <a:bodyPr>
            <a:normAutofit fontScale="70000" lnSpcReduction="20000"/>
          </a:bodyPr>
          <a:lstStyle/>
          <a:p>
            <a:pPr marL="571500" indent="-571500"/>
            <a:r>
              <a:rPr lang="pt-BR" sz="4000" dirty="0">
                <a:solidFill>
                  <a:srgbClr val="494949"/>
                </a:solidFill>
              </a:rPr>
              <a:t>Também conhecido como </a:t>
            </a:r>
            <a:r>
              <a:rPr lang="pt-BR" sz="4000" b="1" dirty="0">
                <a:solidFill>
                  <a:srgbClr val="494949"/>
                </a:solidFill>
              </a:rPr>
              <a:t>K8s</a:t>
            </a:r>
            <a:r>
              <a:rPr lang="pt-BR" sz="4000" dirty="0">
                <a:solidFill>
                  <a:srgbClr val="494949"/>
                </a:solidFill>
              </a:rPr>
              <a:t> ou </a:t>
            </a:r>
            <a:r>
              <a:rPr lang="pt-BR" sz="4000" b="1" dirty="0" err="1">
                <a:solidFill>
                  <a:srgbClr val="494949"/>
                </a:solidFill>
              </a:rPr>
              <a:t>kube</a:t>
            </a:r>
            <a:endParaRPr lang="pt-BR" sz="4000" b="1" dirty="0">
              <a:solidFill>
                <a:srgbClr val="494949"/>
              </a:solidFill>
            </a:endParaRPr>
          </a:p>
          <a:p>
            <a:pPr marL="571500" indent="-571500"/>
            <a:endParaRPr lang="pt-BR" sz="4000" dirty="0">
              <a:solidFill>
                <a:srgbClr val="494949"/>
              </a:solidFill>
            </a:endParaRPr>
          </a:p>
          <a:p>
            <a:pPr marL="571500" indent="-571500"/>
            <a:r>
              <a:rPr lang="pt-BR" sz="4000" dirty="0">
                <a:solidFill>
                  <a:srgbClr val="494949"/>
                </a:solidFill>
              </a:rPr>
              <a:t>Desenvolvido originalmente pela </a:t>
            </a:r>
            <a:r>
              <a:rPr lang="pt-BR" sz="4000" b="1" dirty="0">
                <a:solidFill>
                  <a:srgbClr val="494949"/>
                </a:solidFill>
              </a:rPr>
              <a:t>Google</a:t>
            </a:r>
          </a:p>
          <a:p>
            <a:pPr marL="571500" indent="-571500"/>
            <a:endParaRPr lang="pt-BR" sz="4000" dirty="0">
              <a:solidFill>
                <a:srgbClr val="494949"/>
              </a:solidFill>
            </a:endParaRPr>
          </a:p>
          <a:p>
            <a:pPr marL="571500" indent="-571500"/>
            <a:r>
              <a:rPr lang="pt-BR" sz="4000" dirty="0">
                <a:solidFill>
                  <a:srgbClr val="494949"/>
                </a:solidFill>
              </a:rPr>
              <a:t>Mantido pela </a:t>
            </a:r>
            <a:r>
              <a:rPr lang="pt-BR" sz="4000" b="1" dirty="0">
                <a:solidFill>
                  <a:srgbClr val="494949"/>
                </a:solidFill>
              </a:rPr>
              <a:t>Cloud </a:t>
            </a:r>
            <a:r>
              <a:rPr lang="pt-BR" sz="4000" b="1" dirty="0" err="1">
                <a:solidFill>
                  <a:srgbClr val="494949"/>
                </a:solidFill>
              </a:rPr>
              <a:t>Native</a:t>
            </a:r>
            <a:r>
              <a:rPr lang="pt-BR" sz="4000" b="1" dirty="0">
                <a:solidFill>
                  <a:srgbClr val="494949"/>
                </a:solidFill>
              </a:rPr>
              <a:t> </a:t>
            </a:r>
            <a:r>
              <a:rPr lang="pt-BR" sz="4000" b="1" dirty="0" err="1">
                <a:solidFill>
                  <a:srgbClr val="494949"/>
                </a:solidFill>
              </a:rPr>
              <a:t>Computing</a:t>
            </a:r>
            <a:r>
              <a:rPr lang="pt-BR" sz="4000" b="1" dirty="0">
                <a:solidFill>
                  <a:srgbClr val="494949"/>
                </a:solidFill>
              </a:rPr>
              <a:t> Foundation</a:t>
            </a:r>
          </a:p>
          <a:p>
            <a:pPr marL="571500" indent="-571500"/>
            <a:endParaRPr lang="pt-BR" sz="4000" dirty="0">
              <a:solidFill>
                <a:srgbClr val="494949"/>
              </a:solidFill>
            </a:endParaRPr>
          </a:p>
          <a:p>
            <a:pPr marL="571500" indent="-571500"/>
            <a:r>
              <a:rPr lang="pt-BR" sz="4000" dirty="0">
                <a:solidFill>
                  <a:srgbClr val="494949"/>
                </a:solidFill>
              </a:rPr>
              <a:t>Escrito em </a:t>
            </a:r>
            <a:r>
              <a:rPr lang="pt-BR" sz="4000" b="1" dirty="0">
                <a:solidFill>
                  <a:srgbClr val="494949"/>
                </a:solidFill>
              </a:rPr>
              <a:t>Go</a:t>
            </a:r>
          </a:p>
          <a:p>
            <a:pPr marL="571500" indent="-571500"/>
            <a:endParaRPr lang="pt-BR" sz="4000" dirty="0">
              <a:solidFill>
                <a:srgbClr val="494949"/>
              </a:solidFill>
            </a:endParaRPr>
          </a:p>
          <a:p>
            <a:pPr marL="571500" indent="-571500"/>
            <a:r>
              <a:rPr lang="pt-BR" sz="4000" b="1" dirty="0">
                <a:solidFill>
                  <a:srgbClr val="494949"/>
                </a:solidFill>
              </a:rPr>
              <a:t>Open </a:t>
            </a:r>
            <a:r>
              <a:rPr lang="pt-BR" sz="4000" b="1" dirty="0" err="1">
                <a:solidFill>
                  <a:srgbClr val="494949"/>
                </a:solidFill>
              </a:rPr>
              <a:t>source</a:t>
            </a:r>
            <a:endParaRPr lang="pt-BR" sz="4000" b="1" dirty="0">
              <a:solidFill>
                <a:srgbClr val="494949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13FFCD-D265-4626-861A-E4174CB14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3437" y="2631688"/>
            <a:ext cx="1869995" cy="186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709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7D584-F720-400C-B2A6-FBB7DFCFA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4800" b="1" dirty="0" err="1"/>
              <a:t>Kubernetes</a:t>
            </a:r>
            <a:r>
              <a:rPr lang="pt-BR" sz="4800" b="1" dirty="0"/>
              <a:t>: uma visão geral</a:t>
            </a:r>
            <a:endParaRPr lang="en-US" sz="4800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D76F67-37CE-4460-B97E-6DD4D7D89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32260" cy="4351338"/>
          </a:xfrm>
        </p:spPr>
        <p:txBody>
          <a:bodyPr>
            <a:normAutofit fontScale="77500" lnSpcReduction="20000"/>
          </a:bodyPr>
          <a:lstStyle/>
          <a:p>
            <a:pPr marL="571500" indent="-571500"/>
            <a:r>
              <a:rPr lang="pt-BR" sz="4000" dirty="0">
                <a:solidFill>
                  <a:srgbClr val="494949"/>
                </a:solidFill>
              </a:rPr>
              <a:t>Cluster com máquina </a:t>
            </a:r>
            <a:r>
              <a:rPr lang="pt-BR" sz="4000" b="1" dirty="0">
                <a:solidFill>
                  <a:srgbClr val="494949"/>
                </a:solidFill>
              </a:rPr>
              <a:t>Master</a:t>
            </a:r>
            <a:r>
              <a:rPr lang="pt-BR" sz="4000" dirty="0">
                <a:solidFill>
                  <a:srgbClr val="494949"/>
                </a:solidFill>
              </a:rPr>
              <a:t> e </a:t>
            </a:r>
            <a:r>
              <a:rPr lang="pt-BR" sz="4000" b="1" dirty="0">
                <a:solidFill>
                  <a:srgbClr val="494949"/>
                </a:solidFill>
              </a:rPr>
              <a:t>Nodes</a:t>
            </a:r>
          </a:p>
          <a:p>
            <a:pPr marL="571500" indent="-571500"/>
            <a:endParaRPr lang="pt-BR" sz="4000" dirty="0">
              <a:solidFill>
                <a:srgbClr val="494949"/>
              </a:solidFill>
            </a:endParaRPr>
          </a:p>
          <a:p>
            <a:pPr marL="571500" indent="-571500"/>
            <a:r>
              <a:rPr lang="pt-BR" sz="4000" dirty="0">
                <a:solidFill>
                  <a:srgbClr val="494949"/>
                </a:solidFill>
              </a:rPr>
              <a:t>Criação de objetos através de arquivos no formato </a:t>
            </a:r>
            <a:r>
              <a:rPr lang="pt-BR" sz="4000" b="1" dirty="0">
                <a:solidFill>
                  <a:srgbClr val="494949"/>
                </a:solidFill>
              </a:rPr>
              <a:t>YAML</a:t>
            </a:r>
          </a:p>
          <a:p>
            <a:pPr marL="571500" indent="-571500"/>
            <a:endParaRPr lang="pt-BR" sz="4000" b="1" dirty="0">
              <a:solidFill>
                <a:srgbClr val="494949"/>
              </a:solidFill>
            </a:endParaRPr>
          </a:p>
          <a:p>
            <a:pPr marL="571500" indent="-571500"/>
            <a:r>
              <a:rPr lang="pt-BR" sz="4000" b="1" dirty="0" err="1">
                <a:solidFill>
                  <a:srgbClr val="494949"/>
                </a:solidFill>
              </a:rPr>
              <a:t>kubectl</a:t>
            </a:r>
            <a:r>
              <a:rPr lang="pt-BR" sz="4000" dirty="0">
                <a:solidFill>
                  <a:srgbClr val="494949"/>
                </a:solidFill>
              </a:rPr>
              <a:t> → ferramenta de linha de comando</a:t>
            </a:r>
          </a:p>
          <a:p>
            <a:pPr marL="0" indent="0">
              <a:buNone/>
            </a:pPr>
            <a:endParaRPr lang="pt-BR" sz="4000" dirty="0">
              <a:solidFill>
                <a:srgbClr val="494949"/>
              </a:solidFill>
            </a:endParaRPr>
          </a:p>
          <a:p>
            <a:pPr marL="571500" indent="-571500"/>
            <a:r>
              <a:rPr lang="pt-BR" sz="4000" dirty="0">
                <a:solidFill>
                  <a:srgbClr val="494949"/>
                </a:solidFill>
              </a:rPr>
              <a:t>Funcionalidades para gerenciamento, orquestração, auto recuperação, escalonamento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13FFCD-D265-4626-861A-E4174CB14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3437" y="2631688"/>
            <a:ext cx="1869995" cy="186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93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7D584-F720-400C-B2A6-FBB7DFCFA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4800" b="1" dirty="0" err="1"/>
              <a:t>Kubernetes</a:t>
            </a:r>
            <a:r>
              <a:rPr lang="pt-BR" sz="4800" b="1" dirty="0"/>
              <a:t>: arquitetura</a:t>
            </a:r>
            <a:endParaRPr lang="en-US" sz="4800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D76F67-37CE-4460-B97E-6DD4D7D89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32260" cy="4351338"/>
          </a:xfrm>
        </p:spPr>
        <p:txBody>
          <a:bodyPr>
            <a:normAutofit/>
          </a:bodyPr>
          <a:lstStyle/>
          <a:p>
            <a:pPr marL="571500" indent="-571500"/>
            <a:r>
              <a:rPr lang="pt-BR" sz="4000" b="1" dirty="0">
                <a:solidFill>
                  <a:srgbClr val="494949"/>
                </a:solidFill>
              </a:rPr>
              <a:t>Master</a:t>
            </a:r>
            <a:r>
              <a:rPr lang="pt-BR" sz="4000" dirty="0">
                <a:solidFill>
                  <a:srgbClr val="494949"/>
                </a:solidFill>
              </a:rPr>
              <a:t> </a:t>
            </a:r>
          </a:p>
          <a:p>
            <a:pPr marL="1028700" lvl="1" indent="-571500"/>
            <a:r>
              <a:rPr lang="pt-BR" sz="3600" dirty="0">
                <a:solidFill>
                  <a:srgbClr val="494949"/>
                </a:solidFill>
              </a:rPr>
              <a:t>Controla e atribui tarefas aos </a:t>
            </a:r>
            <a:r>
              <a:rPr lang="pt-BR" sz="3600" b="1" dirty="0">
                <a:solidFill>
                  <a:srgbClr val="494949"/>
                </a:solidFill>
              </a:rPr>
              <a:t>Nodes (Nós)</a:t>
            </a:r>
          </a:p>
          <a:p>
            <a:pPr marL="571500" indent="-571500"/>
            <a:endParaRPr lang="pt-BR" sz="4000" dirty="0">
              <a:solidFill>
                <a:srgbClr val="494949"/>
              </a:solidFill>
            </a:endParaRPr>
          </a:p>
          <a:p>
            <a:pPr marL="571500" indent="-571500"/>
            <a:r>
              <a:rPr lang="pt-BR" sz="4000" b="1" dirty="0">
                <a:solidFill>
                  <a:srgbClr val="494949"/>
                </a:solidFill>
              </a:rPr>
              <a:t>Nodes</a:t>
            </a:r>
            <a:r>
              <a:rPr lang="pt-BR" sz="4000" dirty="0">
                <a:solidFill>
                  <a:srgbClr val="494949"/>
                </a:solidFill>
              </a:rPr>
              <a:t> </a:t>
            </a:r>
          </a:p>
          <a:p>
            <a:pPr marL="1028700" lvl="1" indent="-571500"/>
            <a:r>
              <a:rPr lang="pt-BR" sz="3600" dirty="0">
                <a:solidFill>
                  <a:srgbClr val="494949"/>
                </a:solidFill>
              </a:rPr>
              <a:t>Máquinas que realizam as tarefas atribuídas pelo </a:t>
            </a:r>
            <a:r>
              <a:rPr lang="pt-BR" sz="3600" b="1" dirty="0">
                <a:solidFill>
                  <a:srgbClr val="494949"/>
                </a:solidFill>
              </a:rPr>
              <a:t>Master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13FFCD-D265-4626-861A-E4174CB14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3437" y="2631688"/>
            <a:ext cx="1869995" cy="186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43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7D584-F720-400C-B2A6-FBB7DFCFA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4800" b="1" dirty="0" err="1"/>
              <a:t>Kubernetes</a:t>
            </a:r>
            <a:r>
              <a:rPr lang="pt-BR" sz="4800" b="1" dirty="0"/>
              <a:t>: arquitetura</a:t>
            </a:r>
            <a:endParaRPr lang="en-US" sz="4800" b="1"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77BAD76D-51E8-4F8D-BF71-3296B97B789D}"/>
              </a:ext>
            </a:extLst>
          </p:cNvPr>
          <p:cNvGrpSpPr/>
          <p:nvPr/>
        </p:nvGrpSpPr>
        <p:grpSpPr>
          <a:xfrm>
            <a:off x="568324" y="1356751"/>
            <a:ext cx="10983913" cy="4875213"/>
            <a:chOff x="568324" y="1544319"/>
            <a:chExt cx="10983913" cy="4875213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00720CB0-2AB8-4B18-915B-3904FA5E9894}"/>
                </a:ext>
              </a:extLst>
            </p:cNvPr>
            <p:cNvSpPr/>
            <p:nvPr/>
          </p:nvSpPr>
          <p:spPr bwMode="auto">
            <a:xfrm>
              <a:off x="568324" y="2415539"/>
              <a:ext cx="3505200" cy="3505200"/>
            </a:xfrm>
            <a:prstGeom prst="ellipse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12174E9C-051A-4288-BFDC-2FD9F528E5FB}"/>
                </a:ext>
              </a:extLst>
            </p:cNvPr>
            <p:cNvGrpSpPr/>
            <p:nvPr/>
          </p:nvGrpSpPr>
          <p:grpSpPr>
            <a:xfrm>
              <a:off x="1932621" y="4449838"/>
              <a:ext cx="838200" cy="1002854"/>
              <a:chOff x="2865437" y="2278062"/>
              <a:chExt cx="1905000" cy="2286000"/>
            </a:xfrm>
          </p:grpSpPr>
          <p:sp>
            <p:nvSpPr>
              <p:cNvPr id="21" name="Retângulo: Único Canto Recortado 20">
                <a:extLst>
                  <a:ext uri="{FF2B5EF4-FFF2-40B4-BE49-F238E27FC236}">
                    <a16:creationId xmlns:a16="http://schemas.microsoft.com/office/drawing/2014/main" id="{E1E1FFE1-E9C6-469B-A479-2B71B8FF793A}"/>
                  </a:ext>
                </a:extLst>
              </p:cNvPr>
              <p:cNvSpPr/>
              <p:nvPr/>
            </p:nvSpPr>
            <p:spPr bwMode="auto">
              <a:xfrm>
                <a:off x="2865437" y="2278062"/>
                <a:ext cx="1905000" cy="2286000"/>
              </a:xfrm>
              <a:prstGeom prst="snip1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pt-BR" sz="2000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</a:endParaRPr>
              </a:p>
            </p:txBody>
          </p:sp>
          <p:pic>
            <p:nvPicPr>
              <p:cNvPr id="22" name="Imagem 21">
                <a:extLst>
                  <a:ext uri="{FF2B5EF4-FFF2-40B4-BE49-F238E27FC236}">
                    <a16:creationId xmlns:a16="http://schemas.microsoft.com/office/drawing/2014/main" id="{FFCB64A1-914F-4ADC-9FA6-674933B262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01011" y="2757963"/>
                <a:ext cx="1633851" cy="1478598"/>
              </a:xfrm>
              <a:prstGeom prst="rect">
                <a:avLst/>
              </a:prstGeom>
            </p:spPr>
          </p:pic>
        </p:grp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F5924333-16C8-4C11-85D5-11E2FB607EAB}"/>
                </a:ext>
              </a:extLst>
            </p:cNvPr>
            <p:cNvSpPr/>
            <p:nvPr/>
          </p:nvSpPr>
          <p:spPr bwMode="auto">
            <a:xfrm>
              <a:off x="5380037" y="1544319"/>
              <a:ext cx="6172200" cy="48752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48FD24B8-E0FF-40B8-AE4A-E987DB30A85C}"/>
                </a:ext>
              </a:extLst>
            </p:cNvPr>
            <p:cNvSpPr txBox="1"/>
            <p:nvPr/>
          </p:nvSpPr>
          <p:spPr>
            <a:xfrm>
              <a:off x="5456237" y="1597341"/>
              <a:ext cx="1752600" cy="6832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pt-BR" sz="2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Cluster</a:t>
              </a:r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10576DFD-47EF-4D7F-AC02-87DEC87CD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6978" y="3097092"/>
              <a:ext cx="1091997" cy="1091997"/>
            </a:xfrm>
            <a:prstGeom prst="rect">
              <a:avLst/>
            </a:prstGeom>
          </p:spPr>
        </p:pic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8CB1D701-B75B-499B-A43D-976EF21EA2EA}"/>
                </a:ext>
              </a:extLst>
            </p:cNvPr>
            <p:cNvSpPr txBox="1"/>
            <p:nvPr/>
          </p:nvSpPr>
          <p:spPr>
            <a:xfrm>
              <a:off x="1939924" y="3301459"/>
              <a:ext cx="1752600" cy="6832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pt-BR" sz="2800" dirty="0" err="1"/>
                <a:t>kubectl</a:t>
              </a:r>
              <a:endParaRPr lang="pt-BR" sz="2800" dirty="0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5C4598AC-6805-4D10-B8B8-F794504C129D}"/>
                </a:ext>
              </a:extLst>
            </p:cNvPr>
            <p:cNvSpPr/>
            <p:nvPr/>
          </p:nvSpPr>
          <p:spPr bwMode="auto">
            <a:xfrm>
              <a:off x="6218237" y="3497262"/>
              <a:ext cx="1752600" cy="1371600"/>
            </a:xfrm>
            <a:prstGeom prst="rect">
              <a:avLst/>
            </a:prstGeom>
            <a:solidFill>
              <a:srgbClr val="00808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sz="2800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</a:rPr>
                <a:t>Master</a:t>
              </a:r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89EEDC35-BE28-45C6-95CF-FDB5BDBB75D7}"/>
                </a:ext>
              </a:extLst>
            </p:cNvPr>
            <p:cNvSpPr/>
            <p:nvPr/>
          </p:nvSpPr>
          <p:spPr bwMode="auto">
            <a:xfrm>
              <a:off x="9113837" y="2314577"/>
              <a:ext cx="1752600" cy="1371600"/>
            </a:xfrm>
            <a:prstGeom prst="rect">
              <a:avLst/>
            </a:prstGeom>
            <a:solidFill>
              <a:srgbClr val="3366CC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sz="2800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</a:rPr>
                <a:t>Node 1</a:t>
              </a: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71AD9426-C0B8-44D2-8545-CBAA7EEAAE40}"/>
                </a:ext>
              </a:extLst>
            </p:cNvPr>
            <p:cNvSpPr/>
            <p:nvPr/>
          </p:nvSpPr>
          <p:spPr bwMode="auto">
            <a:xfrm>
              <a:off x="9110344" y="4575568"/>
              <a:ext cx="1752600" cy="1371600"/>
            </a:xfrm>
            <a:prstGeom prst="rect">
              <a:avLst/>
            </a:prstGeom>
            <a:solidFill>
              <a:srgbClr val="3366CC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sz="2800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</a:rPr>
                <a:t>Node N</a:t>
              </a:r>
            </a:p>
          </p:txBody>
        </p: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70023ED4-4243-4CAA-ADF5-E22A2298425D}"/>
                </a:ext>
              </a:extLst>
            </p:cNvPr>
            <p:cNvCxnSpPr/>
            <p:nvPr/>
          </p:nvCxnSpPr>
          <p:spPr>
            <a:xfrm>
              <a:off x="3322638" y="4189089"/>
              <a:ext cx="274319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26C8111C-E1B5-4189-8044-258C93A1A3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19745" y="3097092"/>
              <a:ext cx="917892" cy="87429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16F96966-594D-4343-AEC8-89594C8509C4}"/>
                </a:ext>
              </a:extLst>
            </p:cNvPr>
            <p:cNvCxnSpPr>
              <a:cxnSpLocks/>
            </p:cNvCxnSpPr>
            <p:nvPr/>
          </p:nvCxnSpPr>
          <p:spPr>
            <a:xfrm>
              <a:off x="8157845" y="4620207"/>
              <a:ext cx="879792" cy="68881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8112559E-28C6-441C-8123-892EF9350D2E}"/>
                </a:ext>
              </a:extLst>
            </p:cNvPr>
            <p:cNvSpPr txBox="1"/>
            <p:nvPr/>
          </p:nvSpPr>
          <p:spPr>
            <a:xfrm>
              <a:off x="9037636" y="3686370"/>
              <a:ext cx="1825307" cy="6832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pt-BR" sz="2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. . 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4375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7D584-F720-400C-B2A6-FBB7DFCFA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4800" b="1" dirty="0" err="1"/>
              <a:t>Kubernetes</a:t>
            </a:r>
            <a:r>
              <a:rPr lang="pt-BR" sz="4800" b="1" dirty="0"/>
              <a:t>: arquitetura</a:t>
            </a:r>
            <a:endParaRPr lang="en-US" sz="4800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D76F67-37CE-4460-B97E-6DD4D7D89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899031" cy="4486275"/>
          </a:xfrm>
        </p:spPr>
        <p:txBody>
          <a:bodyPr>
            <a:normAutofit/>
          </a:bodyPr>
          <a:lstStyle/>
          <a:p>
            <a:pPr marL="571500" indent="-571500"/>
            <a:r>
              <a:rPr lang="pt-BR" sz="4000" b="1" dirty="0" err="1">
                <a:solidFill>
                  <a:srgbClr val="494949"/>
                </a:solidFill>
              </a:rPr>
              <a:t>Pod</a:t>
            </a:r>
            <a:endParaRPr lang="pt-BR" sz="4000" b="1" dirty="0">
              <a:solidFill>
                <a:srgbClr val="494949"/>
              </a:solidFill>
            </a:endParaRPr>
          </a:p>
          <a:p>
            <a:pPr marL="1028700" lvl="1" indent="-571500"/>
            <a:endParaRPr lang="pt-BR" sz="3600" b="1" dirty="0">
              <a:solidFill>
                <a:srgbClr val="494949"/>
              </a:solidFill>
            </a:endParaRPr>
          </a:p>
          <a:p>
            <a:pPr marL="1028700" lvl="1" indent="-571500"/>
            <a:r>
              <a:rPr lang="pt-BR" sz="3600" b="1" dirty="0">
                <a:solidFill>
                  <a:srgbClr val="494949"/>
                </a:solidFill>
              </a:rPr>
              <a:t>Grupo de um ou mais containers</a:t>
            </a:r>
            <a:r>
              <a:rPr lang="pt-BR" sz="3600" dirty="0">
                <a:solidFill>
                  <a:srgbClr val="494949"/>
                </a:solidFill>
              </a:rPr>
              <a:t> implantados em um </a:t>
            </a:r>
            <a:r>
              <a:rPr lang="pt-BR" sz="3600" b="1" dirty="0">
                <a:solidFill>
                  <a:srgbClr val="494949"/>
                </a:solidFill>
              </a:rPr>
              <a:t>Node (Nó)</a:t>
            </a:r>
            <a:endParaRPr lang="pt-BR" sz="3200" b="1" dirty="0">
              <a:solidFill>
                <a:srgbClr val="494949"/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49DF5C3-E3E2-49C9-A51C-A109C9A2AAD4}"/>
              </a:ext>
            </a:extLst>
          </p:cNvPr>
          <p:cNvGrpSpPr/>
          <p:nvPr/>
        </p:nvGrpSpPr>
        <p:grpSpPr>
          <a:xfrm>
            <a:off x="8305800" y="1690688"/>
            <a:ext cx="3048000" cy="2819400"/>
            <a:chOff x="8287067" y="2582862"/>
            <a:chExt cx="3048000" cy="28194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4F2F6B79-8D12-46B6-B402-C1B4BADA3EC2}"/>
                </a:ext>
              </a:extLst>
            </p:cNvPr>
            <p:cNvSpPr/>
            <p:nvPr/>
          </p:nvSpPr>
          <p:spPr bwMode="auto">
            <a:xfrm>
              <a:off x="8287067" y="2582862"/>
              <a:ext cx="3048000" cy="2819400"/>
            </a:xfrm>
            <a:prstGeom prst="rect">
              <a:avLst/>
            </a:prstGeom>
            <a:solidFill>
              <a:srgbClr val="EAEAEA"/>
            </a:solidFill>
            <a:ln>
              <a:solidFill>
                <a:srgbClr val="B2B2B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sz="2000" dirty="0">
                  <a:solidFill>
                    <a:srgbClr val="292929"/>
                  </a:solidFill>
                </a:rPr>
                <a:t>POD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5F204ADC-D22C-40DD-8F06-8E4A1FBD41AE}"/>
                </a:ext>
              </a:extLst>
            </p:cNvPr>
            <p:cNvSpPr/>
            <p:nvPr/>
          </p:nvSpPr>
          <p:spPr bwMode="auto">
            <a:xfrm>
              <a:off x="8706167" y="3268662"/>
              <a:ext cx="2209800" cy="685800"/>
            </a:xfrm>
            <a:prstGeom prst="rect">
              <a:avLst/>
            </a:prstGeom>
            <a:solidFill>
              <a:srgbClr val="FF66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sz="2000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</a:rPr>
                <a:t>Container A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0686F16A-F714-4633-A75C-DBAD518C910D}"/>
                </a:ext>
              </a:extLst>
            </p:cNvPr>
            <p:cNvSpPr/>
            <p:nvPr/>
          </p:nvSpPr>
          <p:spPr bwMode="auto">
            <a:xfrm>
              <a:off x="8706167" y="4323714"/>
              <a:ext cx="2209800" cy="685800"/>
            </a:xfrm>
            <a:prstGeom prst="rect">
              <a:avLst/>
            </a:prstGeom>
            <a:solidFill>
              <a:srgbClr val="FF66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sz="2000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</a:rPr>
                <a:t>Container 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3179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7D584-F720-400C-B2A6-FBB7DFCFA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4800" b="1" dirty="0" err="1"/>
              <a:t>Kubernetes</a:t>
            </a:r>
            <a:r>
              <a:rPr lang="pt-BR" sz="4800" b="1" dirty="0"/>
              <a:t>: arquitetura</a:t>
            </a:r>
            <a:endParaRPr lang="en-US" sz="4800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D76F67-37CE-4460-B97E-6DD4D7D89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899031" cy="4486275"/>
          </a:xfrm>
        </p:spPr>
        <p:txBody>
          <a:bodyPr>
            <a:normAutofit lnSpcReduction="10000"/>
          </a:bodyPr>
          <a:lstStyle/>
          <a:p>
            <a:pPr marL="571500" indent="-571500"/>
            <a:r>
              <a:rPr lang="pt-BR" sz="4000" b="1" dirty="0">
                <a:solidFill>
                  <a:srgbClr val="494949"/>
                </a:solidFill>
              </a:rPr>
              <a:t>Deployment</a:t>
            </a:r>
          </a:p>
          <a:p>
            <a:pPr marL="1028700" lvl="1" indent="-571500"/>
            <a:endParaRPr lang="pt-BR" sz="3600" dirty="0">
              <a:solidFill>
                <a:srgbClr val="494949"/>
              </a:solidFill>
            </a:endParaRPr>
          </a:p>
          <a:p>
            <a:pPr marL="1028700" lvl="1" indent="-571500"/>
            <a:r>
              <a:rPr lang="pt-BR" sz="3600" dirty="0">
                <a:solidFill>
                  <a:srgbClr val="494949"/>
                </a:solidFill>
              </a:rPr>
              <a:t>Abstração na qual é configurado um </a:t>
            </a:r>
            <a:r>
              <a:rPr lang="pt-BR" sz="3600" b="1" dirty="0" err="1">
                <a:solidFill>
                  <a:srgbClr val="494949"/>
                </a:solidFill>
              </a:rPr>
              <a:t>Pod</a:t>
            </a:r>
            <a:r>
              <a:rPr lang="pt-BR" sz="3600" dirty="0">
                <a:solidFill>
                  <a:srgbClr val="494949"/>
                </a:solidFill>
              </a:rPr>
              <a:t>, juntamente com definições adicionais</a:t>
            </a:r>
          </a:p>
          <a:p>
            <a:pPr marL="1028700" lvl="1" indent="-571500"/>
            <a:endParaRPr lang="pt-BR" sz="3600" dirty="0">
              <a:solidFill>
                <a:srgbClr val="494949"/>
              </a:solidFill>
            </a:endParaRPr>
          </a:p>
          <a:p>
            <a:pPr marL="1028700" lvl="1" indent="-571500"/>
            <a:r>
              <a:rPr lang="pt-BR" sz="3600" dirty="0">
                <a:solidFill>
                  <a:srgbClr val="494949"/>
                </a:solidFill>
              </a:rPr>
              <a:t>Conta com </a:t>
            </a:r>
            <a:r>
              <a:rPr lang="pt-BR" sz="3600" b="1" dirty="0">
                <a:solidFill>
                  <a:srgbClr val="494949"/>
                </a:solidFill>
              </a:rPr>
              <a:t>gerenciamento de estados</a:t>
            </a:r>
            <a:endParaRPr lang="pt-BR" sz="3200" b="1" dirty="0">
              <a:solidFill>
                <a:srgbClr val="494949"/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49DF5C3-E3E2-49C9-A51C-A109C9A2AAD4}"/>
              </a:ext>
            </a:extLst>
          </p:cNvPr>
          <p:cNvGrpSpPr/>
          <p:nvPr/>
        </p:nvGrpSpPr>
        <p:grpSpPr>
          <a:xfrm>
            <a:off x="8305800" y="1690688"/>
            <a:ext cx="3048000" cy="2819400"/>
            <a:chOff x="8287067" y="2582862"/>
            <a:chExt cx="3048000" cy="2819400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4F2F6B79-8D12-46B6-B402-C1B4BADA3EC2}"/>
                </a:ext>
              </a:extLst>
            </p:cNvPr>
            <p:cNvSpPr/>
            <p:nvPr/>
          </p:nvSpPr>
          <p:spPr bwMode="auto">
            <a:xfrm>
              <a:off x="8287067" y="2582862"/>
              <a:ext cx="3048000" cy="2819400"/>
            </a:xfrm>
            <a:prstGeom prst="rect">
              <a:avLst/>
            </a:prstGeom>
            <a:solidFill>
              <a:srgbClr val="EAEAEA"/>
            </a:solidFill>
            <a:ln>
              <a:solidFill>
                <a:srgbClr val="B2B2B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sz="2000" dirty="0">
                  <a:solidFill>
                    <a:srgbClr val="292929"/>
                  </a:solidFill>
                </a:rPr>
                <a:t>POD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5F204ADC-D22C-40DD-8F06-8E4A1FBD41AE}"/>
                </a:ext>
              </a:extLst>
            </p:cNvPr>
            <p:cNvSpPr/>
            <p:nvPr/>
          </p:nvSpPr>
          <p:spPr bwMode="auto">
            <a:xfrm>
              <a:off x="8706167" y="3268662"/>
              <a:ext cx="2209800" cy="685800"/>
            </a:xfrm>
            <a:prstGeom prst="rect">
              <a:avLst/>
            </a:prstGeom>
            <a:solidFill>
              <a:srgbClr val="FF66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sz="2000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</a:rPr>
                <a:t>Container A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0686F16A-F714-4633-A75C-DBAD518C910D}"/>
                </a:ext>
              </a:extLst>
            </p:cNvPr>
            <p:cNvSpPr/>
            <p:nvPr/>
          </p:nvSpPr>
          <p:spPr bwMode="auto">
            <a:xfrm>
              <a:off x="8706167" y="4323714"/>
              <a:ext cx="2209800" cy="685800"/>
            </a:xfrm>
            <a:prstGeom prst="rect">
              <a:avLst/>
            </a:prstGeom>
            <a:solidFill>
              <a:srgbClr val="FF66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sz="2000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</a:rPr>
                <a:t>Container 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5776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7D584-F720-400C-B2A6-FBB7DFCFA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4800" b="1" dirty="0" err="1"/>
              <a:t>Kubernetes</a:t>
            </a:r>
            <a:r>
              <a:rPr lang="pt-BR" sz="4800" b="1" dirty="0"/>
              <a:t>: arquitetura</a:t>
            </a:r>
            <a:endParaRPr lang="en-US" sz="4800" b="1" dirty="0"/>
          </a:p>
        </p:txBody>
      </p: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E65BF380-2373-41A9-B4A3-899D1C431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40" y="1690688"/>
            <a:ext cx="9555847" cy="450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45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7D584-F720-400C-B2A6-FBB7DFCFA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4800" b="1" dirty="0" err="1"/>
              <a:t>Kubernetes</a:t>
            </a:r>
            <a:r>
              <a:rPr lang="pt-BR" sz="4800" b="1" dirty="0"/>
              <a:t>: arquitetura</a:t>
            </a:r>
            <a:endParaRPr lang="en-US" sz="4800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D76F67-37CE-4460-B97E-6DD4D7D89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801708" cy="4486275"/>
          </a:xfrm>
        </p:spPr>
        <p:txBody>
          <a:bodyPr>
            <a:normAutofit/>
          </a:bodyPr>
          <a:lstStyle/>
          <a:p>
            <a:pPr marL="571500" indent="-571500"/>
            <a:r>
              <a:rPr lang="pt-BR" sz="4000" b="1" dirty="0">
                <a:solidFill>
                  <a:srgbClr val="494949"/>
                </a:solidFill>
              </a:rPr>
              <a:t>Service</a:t>
            </a:r>
          </a:p>
          <a:p>
            <a:pPr marL="457200" lvl="1" indent="0">
              <a:buNone/>
            </a:pPr>
            <a:endParaRPr lang="pt-BR" sz="3600" dirty="0">
              <a:solidFill>
                <a:srgbClr val="494949"/>
              </a:solidFill>
            </a:endParaRPr>
          </a:p>
          <a:p>
            <a:pPr marL="1028700" lvl="1" indent="-571500"/>
            <a:r>
              <a:rPr lang="pt-BR" sz="3600" dirty="0">
                <a:solidFill>
                  <a:srgbClr val="494949"/>
                </a:solidFill>
              </a:rPr>
              <a:t>Cuidará do acesso aos </a:t>
            </a:r>
            <a:r>
              <a:rPr lang="pt-BR" sz="3600" b="1" dirty="0" err="1">
                <a:solidFill>
                  <a:srgbClr val="494949"/>
                </a:solidFill>
              </a:rPr>
              <a:t>Pods</a:t>
            </a:r>
            <a:r>
              <a:rPr lang="pt-BR" sz="3600" dirty="0">
                <a:solidFill>
                  <a:srgbClr val="494949"/>
                </a:solidFill>
              </a:rPr>
              <a:t>, funcionando como um </a:t>
            </a:r>
            <a:r>
              <a:rPr lang="pt-BR" sz="3600" b="1" dirty="0" err="1">
                <a:solidFill>
                  <a:srgbClr val="494949"/>
                </a:solidFill>
              </a:rPr>
              <a:t>Load</a:t>
            </a:r>
            <a:r>
              <a:rPr lang="pt-BR" sz="3600" b="1" dirty="0">
                <a:solidFill>
                  <a:srgbClr val="494949"/>
                </a:solidFill>
              </a:rPr>
              <a:t> </a:t>
            </a:r>
            <a:r>
              <a:rPr lang="pt-BR" sz="3600" b="1" dirty="0" err="1">
                <a:solidFill>
                  <a:srgbClr val="494949"/>
                </a:solidFill>
              </a:rPr>
              <a:t>Balancer</a:t>
            </a:r>
            <a:endParaRPr lang="pt-BR" sz="3200" b="1" dirty="0">
              <a:solidFill>
                <a:srgbClr val="494949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188D19F-B4A1-4F62-8111-52E57CC0D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2805" y="2582862"/>
            <a:ext cx="2250995" cy="225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68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7D584-F720-400C-B2A6-FBB7DFCFA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4800" b="1" dirty="0" err="1"/>
              <a:t>Kubernetes</a:t>
            </a:r>
            <a:r>
              <a:rPr lang="pt-BR" sz="4800" b="1" dirty="0"/>
              <a:t> + </a:t>
            </a:r>
            <a:r>
              <a:rPr lang="pt-BR" sz="4800" b="1" dirty="0" err="1"/>
              <a:t>Namespaces</a:t>
            </a:r>
            <a:endParaRPr lang="en-US" sz="4800" b="1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A7127B8E-42A3-459B-8AA1-E0FB529E1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443" y="2121763"/>
            <a:ext cx="8457973" cy="3722446"/>
          </a:xfrm>
        </p:spPr>
        <p:txBody>
          <a:bodyPr>
            <a:normAutofit/>
          </a:bodyPr>
          <a:lstStyle/>
          <a:p>
            <a:pPr marL="571500" indent="-571500"/>
            <a:r>
              <a:rPr lang="pt-BR" sz="3600" b="1" dirty="0" err="1">
                <a:solidFill>
                  <a:srgbClr val="494949"/>
                </a:solidFill>
              </a:rPr>
              <a:t>Namespaces</a:t>
            </a:r>
            <a:r>
              <a:rPr lang="pt-BR" sz="3600" b="1" dirty="0">
                <a:solidFill>
                  <a:srgbClr val="494949"/>
                </a:solidFill>
              </a:rPr>
              <a:t> </a:t>
            </a:r>
            <a:r>
              <a:rPr lang="pt-BR" sz="3600" dirty="0">
                <a:solidFill>
                  <a:srgbClr val="494949"/>
                </a:solidFill>
              </a:rPr>
              <a:t>permitem o agrupamento de diferentes objetos, bem como a execução de ações que se aplicam aos diferentes elementos que formam o mesmo</a:t>
            </a:r>
          </a:p>
          <a:p>
            <a:pPr marL="0" indent="0">
              <a:buNone/>
            </a:pPr>
            <a:endParaRPr lang="pt-BR" sz="3600" b="1" dirty="0">
              <a:solidFill>
                <a:srgbClr val="494949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ABF5492-1250-B2DD-C9E0-1F825DE47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2805" y="2582862"/>
            <a:ext cx="2250995" cy="225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88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717561E5-6A02-A6A7-2BA3-C53DB99EA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470" y="1583578"/>
            <a:ext cx="10515600" cy="4351338"/>
          </a:xfrm>
        </p:spPr>
        <p:txBody>
          <a:bodyPr>
            <a:normAutofit/>
          </a:bodyPr>
          <a:lstStyle/>
          <a:p>
            <a:r>
              <a:rPr lang="pt-BR" b="1" dirty="0"/>
              <a:t>Milton Câmara</a:t>
            </a:r>
          </a:p>
          <a:p>
            <a:pPr lvl="1"/>
            <a:r>
              <a:rPr lang="pt-BR" dirty="0"/>
              <a:t>Microsoft MVP (Azure &amp; Developer Technologies), MCP &amp; MCSA</a:t>
            </a:r>
          </a:p>
          <a:p>
            <a:pPr lvl="1"/>
            <a:r>
              <a:rPr lang="pt-BR" dirty="0"/>
              <a:t>Coordenador de Comunidades Técnicas</a:t>
            </a:r>
          </a:p>
          <a:p>
            <a:pPr lvl="1"/>
            <a:r>
              <a:rPr lang="pt-BR" dirty="0"/>
              <a:t>Cloud Developer – Robbu Tecnologia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B5A93C4-51B9-E8F2-9E35-DE494D13B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470" y="149973"/>
            <a:ext cx="10515600" cy="1325563"/>
          </a:xfrm>
        </p:spPr>
        <p:txBody>
          <a:bodyPr>
            <a:noAutofit/>
          </a:bodyPr>
          <a:lstStyle/>
          <a:p>
            <a:r>
              <a:rPr lang="pt-BR" sz="3600" b="1" dirty="0"/>
              <a:t>Instrutores</a:t>
            </a:r>
            <a:endParaRPr lang="en-US" sz="3600" b="1" dirty="0"/>
          </a:p>
        </p:txBody>
      </p:sp>
      <p:pic>
        <p:nvPicPr>
          <p:cNvPr id="1026" name="Picture 2" descr="TheDevConf 2022 | TDC Palestrante/Coordenador - Milton Camara Gomes">
            <a:extLst>
              <a:ext uri="{FF2B5EF4-FFF2-40B4-BE49-F238E27FC236}">
                <a16:creationId xmlns:a16="http://schemas.microsoft.com/office/drawing/2014/main" id="{05A9AA0D-B7BE-D59D-C61D-C50501C58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7547" y="1475536"/>
            <a:ext cx="1948983" cy="194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352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7D584-F720-400C-B2A6-FBB7DFCFA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/>
              <a:t>Usar um serviço de orquestração gerenciado?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D76F67-37CE-4460-B97E-6DD4D7D89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32260" cy="4351338"/>
          </a:xfrm>
        </p:spPr>
        <p:txBody>
          <a:bodyPr>
            <a:normAutofit lnSpcReduction="10000"/>
          </a:bodyPr>
          <a:lstStyle/>
          <a:p>
            <a:pPr marL="571500" indent="-571500"/>
            <a:r>
              <a:rPr lang="pt-BR" sz="4000" dirty="0">
                <a:solidFill>
                  <a:srgbClr val="494949"/>
                </a:solidFill>
              </a:rPr>
              <a:t>Rapidez na montagem da infraestrutura</a:t>
            </a:r>
          </a:p>
          <a:p>
            <a:pPr marL="571500" indent="-571500"/>
            <a:endParaRPr lang="pt-BR" sz="4000" dirty="0">
              <a:solidFill>
                <a:srgbClr val="494949"/>
              </a:solidFill>
            </a:endParaRPr>
          </a:p>
          <a:p>
            <a:pPr marL="571500" indent="-571500"/>
            <a:r>
              <a:rPr lang="pt-BR" sz="4000" dirty="0">
                <a:solidFill>
                  <a:srgbClr val="494949"/>
                </a:solidFill>
              </a:rPr>
              <a:t>Escalabilidade facilitada</a:t>
            </a:r>
          </a:p>
          <a:p>
            <a:pPr marL="571500" indent="-571500"/>
            <a:endParaRPr lang="pt-BR" sz="4000" dirty="0">
              <a:solidFill>
                <a:srgbClr val="494949"/>
              </a:solidFill>
            </a:endParaRPr>
          </a:p>
          <a:p>
            <a:pPr marL="571500" indent="-571500"/>
            <a:r>
              <a:rPr lang="pt-BR" sz="4000" dirty="0">
                <a:solidFill>
                  <a:srgbClr val="494949"/>
                </a:solidFill>
              </a:rPr>
              <a:t>Diversas integrações interessantes com soluções </a:t>
            </a:r>
            <a:r>
              <a:rPr lang="pt-BR" sz="4000">
                <a:solidFill>
                  <a:srgbClr val="494949"/>
                </a:solidFill>
              </a:rPr>
              <a:t>de nuvem</a:t>
            </a:r>
            <a:endParaRPr lang="pt-BR" sz="4000" dirty="0">
              <a:solidFill>
                <a:srgbClr val="494949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69D1460-50DA-007D-DA96-C9404C6C9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2805" y="2582862"/>
            <a:ext cx="2250995" cy="225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891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7D584-F720-400C-B2A6-FBB7DFCFA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5400" b="1" dirty="0" err="1"/>
              <a:t>Kubernetes</a:t>
            </a:r>
            <a:r>
              <a:rPr lang="pt-BR" sz="5400" b="1" dirty="0"/>
              <a:t> e complexidade</a:t>
            </a:r>
            <a:endParaRPr lang="en-US" sz="5400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D76F67-37CE-4460-B97E-6DD4D7D89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37629" cy="4351338"/>
          </a:xfrm>
        </p:spPr>
        <p:txBody>
          <a:bodyPr>
            <a:normAutofit fontScale="62500" lnSpcReduction="20000"/>
          </a:bodyPr>
          <a:lstStyle/>
          <a:p>
            <a:pPr marL="571500" indent="-571500"/>
            <a:r>
              <a:rPr lang="pt-BR" sz="4000" dirty="0">
                <a:solidFill>
                  <a:srgbClr val="494949"/>
                </a:solidFill>
              </a:rPr>
              <a:t>Conhecimentos avançados em segurança e infraestrutura</a:t>
            </a:r>
          </a:p>
          <a:p>
            <a:pPr marL="571500" indent="-571500"/>
            <a:endParaRPr lang="pt-BR" sz="4000" dirty="0">
              <a:solidFill>
                <a:srgbClr val="494949"/>
              </a:solidFill>
            </a:endParaRPr>
          </a:p>
          <a:p>
            <a:pPr marL="571500" indent="-571500"/>
            <a:r>
              <a:rPr lang="pt-BR" sz="4000" dirty="0">
                <a:solidFill>
                  <a:srgbClr val="494949"/>
                </a:solidFill>
              </a:rPr>
              <a:t>Monitoramento constante</a:t>
            </a:r>
          </a:p>
          <a:p>
            <a:pPr marL="571500" indent="-571500"/>
            <a:endParaRPr lang="pt-BR" sz="4000" dirty="0">
              <a:solidFill>
                <a:srgbClr val="494949"/>
              </a:solidFill>
            </a:endParaRPr>
          </a:p>
          <a:p>
            <a:pPr marL="571500" indent="-571500"/>
            <a:r>
              <a:rPr lang="pt-BR" sz="4000" dirty="0">
                <a:solidFill>
                  <a:srgbClr val="494949"/>
                </a:solidFill>
              </a:rPr>
              <a:t>Várias questões envolvendo escalabilidade de aplicações</a:t>
            </a:r>
          </a:p>
          <a:p>
            <a:pPr marL="571500" indent="-571500"/>
            <a:endParaRPr lang="pt-BR" sz="4000" dirty="0">
              <a:solidFill>
                <a:srgbClr val="494949"/>
              </a:solidFill>
            </a:endParaRPr>
          </a:p>
          <a:p>
            <a:pPr marL="571500" indent="-571500"/>
            <a:r>
              <a:rPr lang="pt-BR" sz="4000" dirty="0">
                <a:solidFill>
                  <a:srgbClr val="494949"/>
                </a:solidFill>
              </a:rPr>
              <a:t>Implantação e o dia seguinte</a:t>
            </a:r>
          </a:p>
          <a:p>
            <a:pPr marL="571500" indent="-571500"/>
            <a:endParaRPr lang="pt-BR" sz="4000" dirty="0">
              <a:solidFill>
                <a:srgbClr val="494949"/>
              </a:solidFill>
            </a:endParaRPr>
          </a:p>
          <a:p>
            <a:pPr marL="571500" indent="-571500"/>
            <a:r>
              <a:rPr lang="pt-BR" sz="4000" dirty="0">
                <a:solidFill>
                  <a:srgbClr val="494949"/>
                </a:solidFill>
              </a:rPr>
              <a:t>Altos custos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200315D-E145-9DC7-B65D-EC8EC66A8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2805" y="2582862"/>
            <a:ext cx="2250995" cy="225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592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7D584-F720-400C-B2A6-FBB7DFCFA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5400" b="1" dirty="0"/>
              <a:t>KEDA: uma visão geral</a:t>
            </a:r>
            <a:endParaRPr lang="en-US" sz="5400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D76F67-37CE-4460-B97E-6DD4D7D89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37629" cy="4351338"/>
          </a:xfrm>
        </p:spPr>
        <p:txBody>
          <a:bodyPr>
            <a:normAutofit fontScale="85000" lnSpcReduction="20000"/>
          </a:bodyPr>
          <a:lstStyle/>
          <a:p>
            <a:pPr marL="571500" indent="-571500"/>
            <a:r>
              <a:rPr lang="pt-BR" sz="4000" b="1" dirty="0" err="1">
                <a:solidFill>
                  <a:srgbClr val="494949"/>
                </a:solidFill>
              </a:rPr>
              <a:t>Kubernetes</a:t>
            </a:r>
            <a:r>
              <a:rPr lang="pt-BR" sz="4000" b="1" dirty="0">
                <a:solidFill>
                  <a:srgbClr val="494949"/>
                </a:solidFill>
              </a:rPr>
              <a:t> </a:t>
            </a:r>
            <a:r>
              <a:rPr lang="pt-BR" sz="4000" b="1" dirty="0" err="1">
                <a:solidFill>
                  <a:srgbClr val="494949"/>
                </a:solidFill>
              </a:rPr>
              <a:t>Event-driven</a:t>
            </a:r>
            <a:r>
              <a:rPr lang="pt-BR" sz="4000" b="1" dirty="0">
                <a:solidFill>
                  <a:srgbClr val="494949"/>
                </a:solidFill>
              </a:rPr>
              <a:t> </a:t>
            </a:r>
            <a:r>
              <a:rPr lang="pt-BR" sz="4000" b="1" dirty="0" err="1">
                <a:solidFill>
                  <a:srgbClr val="494949"/>
                </a:solidFill>
              </a:rPr>
              <a:t>Autoscaling</a:t>
            </a:r>
            <a:endParaRPr lang="pt-BR" sz="4000" b="1" dirty="0">
              <a:solidFill>
                <a:srgbClr val="494949"/>
              </a:solidFill>
            </a:endParaRPr>
          </a:p>
          <a:p>
            <a:pPr marL="571500" indent="-571500"/>
            <a:endParaRPr lang="pt-BR" sz="4000" dirty="0">
              <a:solidFill>
                <a:srgbClr val="494949"/>
              </a:solidFill>
            </a:endParaRPr>
          </a:p>
          <a:p>
            <a:pPr marL="571500" indent="-571500"/>
            <a:r>
              <a:rPr lang="pt-BR" sz="4000" b="1" dirty="0">
                <a:solidFill>
                  <a:srgbClr val="494949"/>
                </a:solidFill>
              </a:rPr>
              <a:t>Escalabilidade horizontal</a:t>
            </a:r>
            <a:r>
              <a:rPr lang="pt-BR" sz="4000" dirty="0">
                <a:solidFill>
                  <a:srgbClr val="494949"/>
                </a:solidFill>
              </a:rPr>
              <a:t> de </a:t>
            </a:r>
            <a:r>
              <a:rPr lang="pt-BR" sz="4000" b="1" dirty="0">
                <a:solidFill>
                  <a:srgbClr val="494949"/>
                </a:solidFill>
              </a:rPr>
              <a:t>aplicações</a:t>
            </a:r>
            <a:r>
              <a:rPr lang="pt-BR" sz="4000" dirty="0">
                <a:solidFill>
                  <a:srgbClr val="494949"/>
                </a:solidFill>
              </a:rPr>
              <a:t> de forma descomplicada</a:t>
            </a:r>
          </a:p>
          <a:p>
            <a:pPr marL="571500" indent="-571500"/>
            <a:endParaRPr lang="pt-BR" sz="4000" dirty="0">
              <a:solidFill>
                <a:srgbClr val="494949"/>
              </a:solidFill>
            </a:endParaRPr>
          </a:p>
          <a:p>
            <a:pPr marL="571500" indent="-571500"/>
            <a:r>
              <a:rPr lang="pt-BR" sz="4000" dirty="0">
                <a:solidFill>
                  <a:srgbClr val="494949"/>
                </a:solidFill>
              </a:rPr>
              <a:t>Um projeto open </a:t>
            </a:r>
            <a:r>
              <a:rPr lang="pt-BR" sz="4000" dirty="0" err="1">
                <a:solidFill>
                  <a:srgbClr val="494949"/>
                </a:solidFill>
              </a:rPr>
              <a:t>source</a:t>
            </a:r>
            <a:r>
              <a:rPr lang="pt-BR" sz="4000" dirty="0">
                <a:solidFill>
                  <a:srgbClr val="494949"/>
                </a:solidFill>
              </a:rPr>
              <a:t> apoiado pela </a:t>
            </a:r>
            <a:r>
              <a:rPr lang="pt-BR" sz="4000" b="1" dirty="0">
                <a:solidFill>
                  <a:srgbClr val="494949"/>
                </a:solidFill>
              </a:rPr>
              <a:t>Cloud </a:t>
            </a:r>
            <a:r>
              <a:rPr lang="pt-BR" sz="4000" b="1" dirty="0" err="1">
                <a:solidFill>
                  <a:srgbClr val="494949"/>
                </a:solidFill>
              </a:rPr>
              <a:t>Native</a:t>
            </a:r>
            <a:r>
              <a:rPr lang="pt-BR" sz="4000" b="1" dirty="0">
                <a:solidFill>
                  <a:srgbClr val="494949"/>
                </a:solidFill>
              </a:rPr>
              <a:t> </a:t>
            </a:r>
            <a:r>
              <a:rPr lang="pt-BR" sz="4000" b="1" dirty="0" err="1">
                <a:solidFill>
                  <a:srgbClr val="494949"/>
                </a:solidFill>
              </a:rPr>
              <a:t>Computing</a:t>
            </a:r>
            <a:r>
              <a:rPr lang="pt-BR" sz="4000" b="1" dirty="0">
                <a:solidFill>
                  <a:srgbClr val="494949"/>
                </a:solidFill>
              </a:rPr>
              <a:t> Foundation</a:t>
            </a:r>
          </a:p>
          <a:p>
            <a:pPr marL="0" indent="0">
              <a:buNone/>
            </a:pPr>
            <a:endParaRPr lang="pt-BR" sz="4000" dirty="0">
              <a:solidFill>
                <a:srgbClr val="494949"/>
              </a:solidFill>
            </a:endParaRPr>
          </a:p>
          <a:p>
            <a:pPr marL="571500" indent="-571500"/>
            <a:r>
              <a:rPr lang="pt-BR" sz="4000" dirty="0">
                <a:solidFill>
                  <a:srgbClr val="494949"/>
                </a:solidFill>
              </a:rPr>
              <a:t>Instalável via </a:t>
            </a:r>
            <a:r>
              <a:rPr lang="pt-BR" sz="4000" b="1" dirty="0" err="1">
                <a:solidFill>
                  <a:srgbClr val="494949"/>
                </a:solidFill>
              </a:rPr>
              <a:t>Helm</a:t>
            </a:r>
            <a:endParaRPr lang="pt-BR" sz="4000" b="1" dirty="0">
              <a:solidFill>
                <a:srgbClr val="494949"/>
              </a:solidFill>
            </a:endParaRP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094514E6-FF23-49EA-B39D-C2816315E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510" y="2238756"/>
            <a:ext cx="2698086" cy="269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08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7D584-F720-400C-B2A6-FBB7DFCFA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5400" b="1" dirty="0"/>
              <a:t>KEDA: uma visão geral</a:t>
            </a:r>
            <a:endParaRPr lang="en-US" sz="5400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D76F67-37CE-4460-B97E-6DD4D7D89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37629" cy="4351338"/>
          </a:xfrm>
        </p:spPr>
        <p:txBody>
          <a:bodyPr>
            <a:normAutofit fontScale="85000" lnSpcReduction="20000"/>
          </a:bodyPr>
          <a:lstStyle/>
          <a:p>
            <a:pPr marL="571500" indent="-571500"/>
            <a:r>
              <a:rPr lang="pt-BR" sz="4000" dirty="0">
                <a:solidFill>
                  <a:srgbClr val="494949"/>
                </a:solidFill>
              </a:rPr>
              <a:t>Uso do mecanismo conhecido como </a:t>
            </a:r>
            <a:r>
              <a:rPr lang="pt-BR" sz="4000" b="1" dirty="0">
                <a:solidFill>
                  <a:srgbClr val="494949"/>
                </a:solidFill>
              </a:rPr>
              <a:t>HPA (Horizontal </a:t>
            </a:r>
            <a:r>
              <a:rPr lang="pt-BR" sz="4000" b="1" dirty="0" err="1">
                <a:solidFill>
                  <a:srgbClr val="494949"/>
                </a:solidFill>
              </a:rPr>
              <a:t>Pod</a:t>
            </a:r>
            <a:r>
              <a:rPr lang="pt-BR" sz="4000" b="1" dirty="0">
                <a:solidFill>
                  <a:srgbClr val="494949"/>
                </a:solidFill>
              </a:rPr>
              <a:t> </a:t>
            </a:r>
            <a:r>
              <a:rPr lang="pt-BR" sz="4000" b="1" dirty="0" err="1">
                <a:solidFill>
                  <a:srgbClr val="494949"/>
                </a:solidFill>
              </a:rPr>
              <a:t>Autoscaler</a:t>
            </a:r>
            <a:r>
              <a:rPr lang="pt-BR" sz="4000" b="1" dirty="0">
                <a:solidFill>
                  <a:srgbClr val="494949"/>
                </a:solidFill>
              </a:rPr>
              <a:t>)</a:t>
            </a:r>
          </a:p>
          <a:p>
            <a:pPr marL="571500" indent="-571500"/>
            <a:endParaRPr lang="pt-BR" sz="4000" dirty="0">
              <a:solidFill>
                <a:srgbClr val="494949"/>
              </a:solidFill>
            </a:endParaRPr>
          </a:p>
          <a:p>
            <a:pPr marL="571500" indent="-571500"/>
            <a:r>
              <a:rPr lang="pt-BR" sz="4000" b="1" dirty="0" err="1">
                <a:solidFill>
                  <a:srgbClr val="494949"/>
                </a:solidFill>
              </a:rPr>
              <a:t>Scalers</a:t>
            </a:r>
            <a:r>
              <a:rPr lang="pt-BR" sz="4000" dirty="0">
                <a:solidFill>
                  <a:srgbClr val="494949"/>
                </a:solidFill>
              </a:rPr>
              <a:t> permitem escalar aplicações que dependam de inúmeras tecnologias, através da utilização de alguma </a:t>
            </a:r>
            <a:r>
              <a:rPr lang="pt-BR" sz="4000" b="1" dirty="0">
                <a:solidFill>
                  <a:srgbClr val="494949"/>
                </a:solidFill>
              </a:rPr>
              <a:t>métrica</a:t>
            </a:r>
            <a:r>
              <a:rPr lang="pt-BR" sz="4000" dirty="0">
                <a:solidFill>
                  <a:srgbClr val="494949"/>
                </a:solidFill>
              </a:rPr>
              <a:t> suportada</a:t>
            </a:r>
          </a:p>
          <a:p>
            <a:pPr marL="571500" indent="-571500"/>
            <a:endParaRPr lang="pt-BR" sz="4000" dirty="0">
              <a:solidFill>
                <a:srgbClr val="494949"/>
              </a:solidFill>
            </a:endParaRPr>
          </a:p>
          <a:p>
            <a:pPr marL="571500" indent="-571500"/>
            <a:r>
              <a:rPr lang="pt-BR" sz="4000" b="1" dirty="0">
                <a:solidFill>
                  <a:srgbClr val="494949"/>
                </a:solidFill>
              </a:rPr>
              <a:t>Triggers</a:t>
            </a:r>
            <a:r>
              <a:rPr lang="pt-BR" sz="4000" dirty="0">
                <a:solidFill>
                  <a:srgbClr val="494949"/>
                </a:solidFill>
              </a:rPr>
              <a:t> para disparar o </a:t>
            </a:r>
            <a:r>
              <a:rPr lang="pt-BR" sz="4000" b="1" dirty="0" err="1">
                <a:solidFill>
                  <a:srgbClr val="494949"/>
                </a:solidFill>
              </a:rPr>
              <a:t>autoscaling</a:t>
            </a:r>
            <a:r>
              <a:rPr lang="pt-BR" sz="4000" dirty="0">
                <a:solidFill>
                  <a:srgbClr val="494949"/>
                </a:solidFill>
              </a:rPr>
              <a:t> de </a:t>
            </a:r>
            <a:r>
              <a:rPr lang="pt-BR" sz="4000" b="1" dirty="0" err="1">
                <a:solidFill>
                  <a:srgbClr val="494949"/>
                </a:solidFill>
              </a:rPr>
              <a:t>deployments</a:t>
            </a:r>
            <a:endParaRPr lang="pt-BR" sz="4000" b="1" dirty="0">
              <a:solidFill>
                <a:srgbClr val="494949"/>
              </a:solidFill>
            </a:endParaRPr>
          </a:p>
          <a:p>
            <a:pPr marL="571500" indent="-571500"/>
            <a:endParaRPr lang="pt-BR" sz="4000" dirty="0">
              <a:solidFill>
                <a:srgbClr val="494949"/>
              </a:solidFill>
            </a:endParaRP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094514E6-FF23-49EA-B39D-C2816315E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510" y="2238756"/>
            <a:ext cx="2698086" cy="269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23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7D584-F720-400C-B2A6-FBB7DFCFA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5400" b="1" dirty="0"/>
              <a:t>KEDA: estruturas básicas</a:t>
            </a:r>
            <a:endParaRPr lang="en-US" sz="5400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D76F67-37CE-4460-B97E-6DD4D7D89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37629" cy="4351338"/>
          </a:xfrm>
        </p:spPr>
        <p:txBody>
          <a:bodyPr>
            <a:normAutofit lnSpcReduction="10000"/>
          </a:bodyPr>
          <a:lstStyle/>
          <a:p>
            <a:pPr marL="571500" indent="-571500"/>
            <a:r>
              <a:rPr lang="pt-BR" sz="4000" b="1" dirty="0" err="1">
                <a:solidFill>
                  <a:srgbClr val="494949"/>
                </a:solidFill>
              </a:rPr>
              <a:t>ScaledObject</a:t>
            </a:r>
            <a:r>
              <a:rPr lang="pt-BR" sz="4000" dirty="0">
                <a:solidFill>
                  <a:srgbClr val="494949"/>
                </a:solidFill>
              </a:rPr>
              <a:t>: estrutura com as </a:t>
            </a:r>
            <a:r>
              <a:rPr lang="pt-BR" sz="4000" b="1" dirty="0">
                <a:solidFill>
                  <a:srgbClr val="494949"/>
                </a:solidFill>
              </a:rPr>
              <a:t>regras + Trigger</a:t>
            </a:r>
            <a:r>
              <a:rPr lang="pt-BR" sz="4000" dirty="0">
                <a:solidFill>
                  <a:srgbClr val="494949"/>
                </a:solidFill>
              </a:rPr>
              <a:t> para efetuar o </a:t>
            </a:r>
            <a:r>
              <a:rPr lang="pt-BR" sz="4000" dirty="0" err="1">
                <a:solidFill>
                  <a:srgbClr val="494949"/>
                </a:solidFill>
              </a:rPr>
              <a:t>autoscaling</a:t>
            </a:r>
            <a:r>
              <a:rPr lang="pt-BR" sz="4000" dirty="0">
                <a:solidFill>
                  <a:srgbClr val="494949"/>
                </a:solidFill>
              </a:rPr>
              <a:t> de uma aplicação</a:t>
            </a:r>
          </a:p>
          <a:p>
            <a:pPr marL="571500" indent="-571500"/>
            <a:endParaRPr lang="pt-BR" sz="4000" dirty="0">
              <a:solidFill>
                <a:srgbClr val="494949"/>
              </a:solidFill>
            </a:endParaRPr>
          </a:p>
          <a:p>
            <a:pPr marL="571500" indent="-571500"/>
            <a:r>
              <a:rPr lang="pt-BR" sz="4000" b="1" dirty="0" err="1">
                <a:solidFill>
                  <a:srgbClr val="494949"/>
                </a:solidFill>
              </a:rPr>
              <a:t>TriggerAuthentication</a:t>
            </a:r>
            <a:r>
              <a:rPr lang="pt-BR" sz="4000" dirty="0">
                <a:solidFill>
                  <a:srgbClr val="494949"/>
                </a:solidFill>
              </a:rPr>
              <a:t>: configurações de segurança envolvendo </a:t>
            </a:r>
            <a:r>
              <a:rPr lang="pt-BR" sz="4000" b="1" dirty="0">
                <a:solidFill>
                  <a:srgbClr val="494949"/>
                </a:solidFill>
              </a:rPr>
              <a:t>autenticação</a:t>
            </a:r>
            <a:r>
              <a:rPr lang="pt-BR" sz="4000" dirty="0">
                <a:solidFill>
                  <a:srgbClr val="494949"/>
                </a:solidFill>
              </a:rPr>
              <a:t>, uso de </a:t>
            </a:r>
            <a:r>
              <a:rPr lang="pt-BR" sz="4000" b="1" dirty="0" err="1">
                <a:solidFill>
                  <a:srgbClr val="494949"/>
                </a:solidFill>
              </a:rPr>
              <a:t>Secrets</a:t>
            </a:r>
            <a:r>
              <a:rPr lang="pt-BR" sz="4000" dirty="0">
                <a:solidFill>
                  <a:srgbClr val="494949"/>
                </a:solidFill>
              </a:rPr>
              <a:t>…</a:t>
            </a: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094514E6-FF23-49EA-B39D-C2816315E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510" y="2238756"/>
            <a:ext cx="2698086" cy="269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71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7D584-F720-400C-B2A6-FBB7DFCFA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5400" b="1" dirty="0"/>
              <a:t>Containers e o Microsoft Azure</a:t>
            </a:r>
            <a:endParaRPr lang="en-US" sz="5400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D76F67-37CE-4460-B97E-6DD4D7D89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950" y="1905793"/>
            <a:ext cx="7737629" cy="4351338"/>
          </a:xfrm>
        </p:spPr>
        <p:txBody>
          <a:bodyPr>
            <a:normAutofit/>
          </a:bodyPr>
          <a:lstStyle/>
          <a:p>
            <a:pPr marL="571500" indent="-571500"/>
            <a:r>
              <a:rPr lang="pt-BR" sz="3800" dirty="0">
                <a:solidFill>
                  <a:srgbClr val="494949"/>
                </a:solidFill>
              </a:rPr>
              <a:t>Azure App Service</a:t>
            </a:r>
          </a:p>
          <a:p>
            <a:pPr marL="571500" indent="-571500"/>
            <a:r>
              <a:rPr lang="pt-BR" sz="3800" dirty="0">
                <a:solidFill>
                  <a:srgbClr val="494949"/>
                </a:solidFill>
              </a:rPr>
              <a:t>Azure Container Registry</a:t>
            </a:r>
          </a:p>
          <a:p>
            <a:pPr marL="571500" indent="-571500"/>
            <a:r>
              <a:rPr lang="pt-BR" sz="3800" dirty="0">
                <a:solidFill>
                  <a:srgbClr val="494949"/>
                </a:solidFill>
              </a:rPr>
              <a:t>Azure Container </a:t>
            </a:r>
            <a:r>
              <a:rPr lang="pt-BR" sz="3800" dirty="0" err="1">
                <a:solidFill>
                  <a:srgbClr val="494949"/>
                </a:solidFill>
              </a:rPr>
              <a:t>Instances</a:t>
            </a:r>
            <a:endParaRPr lang="pt-BR" sz="3800" dirty="0">
              <a:solidFill>
                <a:srgbClr val="494949"/>
              </a:solidFill>
            </a:endParaRPr>
          </a:p>
          <a:p>
            <a:pPr marL="571500" indent="-571500"/>
            <a:r>
              <a:rPr lang="pt-BR" sz="3800" dirty="0">
                <a:solidFill>
                  <a:srgbClr val="494949"/>
                </a:solidFill>
              </a:rPr>
              <a:t>Azure </a:t>
            </a:r>
            <a:r>
              <a:rPr lang="pt-BR" sz="3800" dirty="0" err="1">
                <a:solidFill>
                  <a:srgbClr val="494949"/>
                </a:solidFill>
              </a:rPr>
              <a:t>Kubernetes</a:t>
            </a:r>
            <a:r>
              <a:rPr lang="pt-BR" sz="3800" dirty="0">
                <a:solidFill>
                  <a:srgbClr val="494949"/>
                </a:solidFill>
              </a:rPr>
              <a:t> Service</a:t>
            </a:r>
          </a:p>
          <a:p>
            <a:pPr marL="571500" indent="-571500"/>
            <a:r>
              <a:rPr lang="pt-BR" sz="3800" dirty="0">
                <a:solidFill>
                  <a:srgbClr val="494949"/>
                </a:solidFill>
              </a:rPr>
              <a:t>Azure Container Apps</a:t>
            </a:r>
          </a:p>
          <a:p>
            <a:pPr marL="571500" indent="-571500"/>
            <a:r>
              <a:rPr lang="pt-BR" sz="3800" dirty="0">
                <a:solidFill>
                  <a:srgbClr val="494949"/>
                </a:solidFill>
              </a:rPr>
              <a:t>Azure </a:t>
            </a:r>
            <a:r>
              <a:rPr lang="pt-BR" sz="3800" dirty="0" err="1">
                <a:solidFill>
                  <a:srgbClr val="494949"/>
                </a:solidFill>
              </a:rPr>
              <a:t>Functions</a:t>
            </a:r>
            <a:endParaRPr lang="pt-BR" sz="3800" dirty="0">
              <a:solidFill>
                <a:srgbClr val="494949"/>
              </a:solidFill>
            </a:endParaRPr>
          </a:p>
          <a:p>
            <a:pPr marL="571500" indent="-571500"/>
            <a:endParaRPr lang="pt-BR" sz="3800" dirty="0">
              <a:solidFill>
                <a:srgbClr val="494949"/>
              </a:solidFill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DEDFA6A5-D4AD-3736-7F5D-9D8D2CCB0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25740" y="2776537"/>
            <a:ext cx="1304925" cy="1304925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C0624D9E-0990-FE72-9825-1AED26B5E3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31326" y="2921738"/>
            <a:ext cx="1159724" cy="1159724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C5816A15-3108-0570-78C5-33035EA1B8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73917" y="1448467"/>
            <a:ext cx="1235925" cy="1235925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6960FF88-B0EE-9674-8432-F1471076CD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27169" y="5184724"/>
            <a:ext cx="1159725" cy="1159725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911AA596-2F1A-0518-8FA9-4FC54971DA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59473" y="4545387"/>
            <a:ext cx="1219200" cy="1219200"/>
          </a:xfrm>
          <a:prstGeom prst="rect">
            <a:avLst/>
          </a:prstGeom>
        </p:spPr>
      </p:pic>
      <p:pic>
        <p:nvPicPr>
          <p:cNvPr id="10" name="Imagem 9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EFA691CF-E295-2C9A-2BF9-BC848A9168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56637" y="2921738"/>
            <a:ext cx="1788295" cy="178829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C6A8F28B-1117-97DE-2503-2CBD93727C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67787" y="4545387"/>
            <a:ext cx="1286803" cy="128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920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1718A3-7FCD-47C1-9E58-3FE297620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b="1" dirty="0"/>
              <a:t>Azure App Service</a:t>
            </a:r>
            <a:endParaRPr lang="en-US" sz="5400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BBB53F-AC8D-46C1-B661-617836915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39150" cy="4351338"/>
          </a:xfrm>
        </p:spPr>
        <p:txBody>
          <a:bodyPr>
            <a:normAutofit lnSpcReduction="10000"/>
          </a:bodyPr>
          <a:lstStyle/>
          <a:p>
            <a:pPr marL="571500" indent="-571500"/>
            <a:r>
              <a:rPr lang="pt-BR" sz="3200" dirty="0">
                <a:solidFill>
                  <a:srgbClr val="494949"/>
                </a:solidFill>
              </a:rPr>
              <a:t>Hospedagem com e sem o uso de containers</a:t>
            </a:r>
          </a:p>
          <a:p>
            <a:pPr marL="571500" indent="-571500"/>
            <a:endParaRPr lang="pt-BR" sz="3200" dirty="0">
              <a:solidFill>
                <a:srgbClr val="494949"/>
              </a:solidFill>
            </a:endParaRPr>
          </a:p>
          <a:p>
            <a:pPr marL="571500" indent="-571500"/>
            <a:r>
              <a:rPr lang="pt-BR" sz="3200" dirty="0">
                <a:solidFill>
                  <a:srgbClr val="494949"/>
                </a:solidFill>
              </a:rPr>
              <a:t>Facilidades na configuração de </a:t>
            </a:r>
            <a:r>
              <a:rPr lang="pt-BR" sz="3200" dirty="0" err="1">
                <a:solidFill>
                  <a:srgbClr val="494949"/>
                </a:solidFill>
              </a:rPr>
              <a:t>deployments</a:t>
            </a:r>
            <a:r>
              <a:rPr lang="pt-BR" sz="3200" dirty="0">
                <a:solidFill>
                  <a:srgbClr val="494949"/>
                </a:solidFill>
              </a:rPr>
              <a:t> com </a:t>
            </a:r>
            <a:r>
              <a:rPr lang="pt-BR" sz="3200" b="1" dirty="0">
                <a:solidFill>
                  <a:srgbClr val="494949"/>
                </a:solidFill>
              </a:rPr>
              <a:t>Deployment Slots</a:t>
            </a:r>
          </a:p>
          <a:p>
            <a:pPr marL="571500" indent="-571500"/>
            <a:endParaRPr lang="pt-BR" sz="3200" dirty="0">
              <a:solidFill>
                <a:srgbClr val="494949"/>
              </a:solidFill>
            </a:endParaRPr>
          </a:p>
          <a:p>
            <a:pPr marL="571500" indent="-571500"/>
            <a:r>
              <a:rPr lang="pt-BR" sz="3200" b="1" dirty="0">
                <a:solidFill>
                  <a:srgbClr val="494949"/>
                </a:solidFill>
              </a:rPr>
              <a:t>Escalável</a:t>
            </a:r>
            <a:r>
              <a:rPr lang="pt-BR" sz="3200" dirty="0">
                <a:solidFill>
                  <a:srgbClr val="494949"/>
                </a:solidFill>
              </a:rPr>
              <a:t> (mas </a:t>
            </a:r>
            <a:r>
              <a:rPr lang="pt-BR" sz="3200" b="1" dirty="0">
                <a:solidFill>
                  <a:srgbClr val="494949"/>
                </a:solidFill>
              </a:rPr>
              <a:t>dependerá de configurações</a:t>
            </a:r>
            <a:r>
              <a:rPr lang="pt-BR" sz="3200" dirty="0">
                <a:solidFill>
                  <a:srgbClr val="494949"/>
                </a:solidFill>
              </a:rPr>
              <a:t>)</a:t>
            </a:r>
          </a:p>
          <a:p>
            <a:pPr marL="571500" indent="-571500"/>
            <a:endParaRPr lang="pt-BR" sz="3200" dirty="0">
              <a:solidFill>
                <a:srgbClr val="494949"/>
              </a:solidFill>
            </a:endParaRPr>
          </a:p>
          <a:p>
            <a:pPr marL="571500" indent="-571500"/>
            <a:r>
              <a:rPr lang="pt-BR" sz="3200" dirty="0">
                <a:solidFill>
                  <a:srgbClr val="494949"/>
                </a:solidFill>
              </a:rPr>
              <a:t>Containers </a:t>
            </a:r>
            <a:r>
              <a:rPr lang="pt-BR" sz="3200" b="1" dirty="0">
                <a:solidFill>
                  <a:srgbClr val="494949"/>
                </a:solidFill>
              </a:rPr>
              <a:t>Linux</a:t>
            </a:r>
            <a:r>
              <a:rPr lang="pt-BR" sz="3200" dirty="0">
                <a:solidFill>
                  <a:srgbClr val="494949"/>
                </a:solidFill>
              </a:rPr>
              <a:t> e </a:t>
            </a:r>
            <a:r>
              <a:rPr lang="pt-BR" sz="3200" b="1" dirty="0">
                <a:solidFill>
                  <a:srgbClr val="494949"/>
                </a:solidFill>
              </a:rPr>
              <a:t>Windows 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F7366BE4-941A-9F41-1000-2942982571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90779" y="2679189"/>
            <a:ext cx="1663021" cy="166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31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1718A3-7FCD-47C1-9E58-3FE297620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b="1" dirty="0"/>
              <a:t>Azure Container Registry</a:t>
            </a:r>
            <a:endParaRPr lang="en-US" sz="5400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BBB53F-AC8D-46C1-B661-617836915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39150" cy="4351338"/>
          </a:xfrm>
        </p:spPr>
        <p:txBody>
          <a:bodyPr>
            <a:normAutofit lnSpcReduction="10000"/>
          </a:bodyPr>
          <a:lstStyle/>
          <a:p>
            <a:pPr marL="571500" indent="-571500"/>
            <a:r>
              <a:rPr lang="pt-BR" sz="3200" dirty="0">
                <a:solidFill>
                  <a:srgbClr val="494949"/>
                </a:solidFill>
              </a:rPr>
              <a:t>Alternativa ao </a:t>
            </a:r>
            <a:r>
              <a:rPr lang="pt-BR" sz="3200" b="1" dirty="0">
                <a:solidFill>
                  <a:srgbClr val="494949"/>
                </a:solidFill>
              </a:rPr>
              <a:t>Docker Hub</a:t>
            </a:r>
          </a:p>
          <a:p>
            <a:pPr marL="571500" indent="-571500"/>
            <a:endParaRPr lang="pt-BR" sz="3200" dirty="0">
              <a:solidFill>
                <a:srgbClr val="494949"/>
              </a:solidFill>
            </a:endParaRPr>
          </a:p>
          <a:p>
            <a:pPr marL="571500" indent="-571500"/>
            <a:r>
              <a:rPr lang="pt-BR" sz="3200" dirty="0">
                <a:solidFill>
                  <a:srgbClr val="494949"/>
                </a:solidFill>
              </a:rPr>
              <a:t>Armazenamento de </a:t>
            </a:r>
            <a:r>
              <a:rPr lang="pt-BR" sz="3200" b="1" dirty="0">
                <a:solidFill>
                  <a:srgbClr val="494949"/>
                </a:solidFill>
              </a:rPr>
              <a:t>imagens na nuvem</a:t>
            </a:r>
          </a:p>
          <a:p>
            <a:pPr marL="571500" indent="-571500"/>
            <a:endParaRPr lang="pt-BR" sz="3200" dirty="0">
              <a:solidFill>
                <a:srgbClr val="494949"/>
              </a:solidFill>
            </a:endParaRPr>
          </a:p>
          <a:p>
            <a:pPr marL="571500" indent="-571500" algn="just"/>
            <a:r>
              <a:rPr lang="pt-BR" sz="3200" b="1" dirty="0" err="1">
                <a:solidFill>
                  <a:srgbClr val="494949"/>
                </a:solidFill>
              </a:rPr>
              <a:t>Endpoints</a:t>
            </a:r>
            <a:r>
              <a:rPr lang="pt-BR" sz="3200" b="1" dirty="0">
                <a:solidFill>
                  <a:srgbClr val="494949"/>
                </a:solidFill>
              </a:rPr>
              <a:t> públicos</a:t>
            </a:r>
            <a:r>
              <a:rPr lang="pt-BR" sz="3200" dirty="0">
                <a:solidFill>
                  <a:srgbClr val="494949"/>
                </a:solidFill>
              </a:rPr>
              <a:t> e </a:t>
            </a:r>
            <a:r>
              <a:rPr lang="pt-BR" sz="3200" b="1" dirty="0">
                <a:solidFill>
                  <a:srgbClr val="494949"/>
                </a:solidFill>
              </a:rPr>
              <a:t>privados</a:t>
            </a:r>
          </a:p>
          <a:p>
            <a:pPr marL="571500" indent="-571500"/>
            <a:endParaRPr lang="pt-BR" sz="3200" dirty="0">
              <a:solidFill>
                <a:srgbClr val="494949"/>
              </a:solidFill>
            </a:endParaRPr>
          </a:p>
          <a:p>
            <a:pPr marL="571500" indent="-571500"/>
            <a:r>
              <a:rPr lang="pt-BR" sz="3200" dirty="0">
                <a:solidFill>
                  <a:srgbClr val="494949"/>
                </a:solidFill>
              </a:rPr>
              <a:t>Fácil integração com soluções de automação (</a:t>
            </a:r>
            <a:r>
              <a:rPr lang="pt-BR" sz="3200" b="1" dirty="0">
                <a:solidFill>
                  <a:srgbClr val="494949"/>
                </a:solidFill>
              </a:rPr>
              <a:t>Azure </a:t>
            </a:r>
            <a:r>
              <a:rPr lang="pt-BR" sz="3200" b="1" dirty="0" err="1">
                <a:solidFill>
                  <a:srgbClr val="494949"/>
                </a:solidFill>
              </a:rPr>
              <a:t>DevOps</a:t>
            </a:r>
            <a:r>
              <a:rPr lang="pt-BR" sz="3200" dirty="0">
                <a:solidFill>
                  <a:srgbClr val="494949"/>
                </a:solidFill>
              </a:rPr>
              <a:t>, </a:t>
            </a:r>
            <a:r>
              <a:rPr lang="pt-BR" sz="3200" b="1" dirty="0">
                <a:solidFill>
                  <a:srgbClr val="494949"/>
                </a:solidFill>
              </a:rPr>
              <a:t>GitHub </a:t>
            </a:r>
            <a:r>
              <a:rPr lang="pt-BR" sz="3200" b="1" dirty="0" err="1">
                <a:solidFill>
                  <a:srgbClr val="494949"/>
                </a:solidFill>
              </a:rPr>
              <a:t>Actions</a:t>
            </a:r>
            <a:r>
              <a:rPr lang="pt-BR" sz="3200" dirty="0">
                <a:solidFill>
                  <a:srgbClr val="494949"/>
                </a:solidFill>
              </a:rPr>
              <a:t>)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B66C5E17-7236-ED7D-2E40-75CB6AB8DA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52738" y="2300232"/>
            <a:ext cx="1701062" cy="170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56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1718A3-7FCD-47C1-9E58-3FE297620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b="1" dirty="0"/>
              <a:t>Por que utilizar imagens fora do Docker Hub?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BBB53F-AC8D-46C1-B661-617836915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39150" cy="4351338"/>
          </a:xfrm>
        </p:spPr>
        <p:txBody>
          <a:bodyPr>
            <a:normAutofit/>
          </a:bodyPr>
          <a:lstStyle/>
          <a:p>
            <a:pPr marL="571500" indent="-571500"/>
            <a:r>
              <a:rPr lang="pt-BR" sz="3200" dirty="0">
                <a:solidFill>
                  <a:srgbClr val="494949"/>
                </a:solidFill>
              </a:rPr>
              <a:t>Não faz sentido expor uma aplicação corporativa no </a:t>
            </a:r>
            <a:r>
              <a:rPr lang="pt-BR" sz="3200" b="1" dirty="0">
                <a:solidFill>
                  <a:srgbClr val="494949"/>
                </a:solidFill>
              </a:rPr>
              <a:t>Docker Hub</a:t>
            </a:r>
          </a:p>
          <a:p>
            <a:pPr marL="571500" indent="-571500"/>
            <a:endParaRPr lang="pt-BR" sz="3200" dirty="0">
              <a:solidFill>
                <a:srgbClr val="494949"/>
              </a:solidFill>
            </a:endParaRPr>
          </a:p>
          <a:p>
            <a:pPr marL="571500" indent="-571500"/>
            <a:r>
              <a:rPr lang="pt-BR" sz="3200" b="1" dirty="0">
                <a:solidFill>
                  <a:srgbClr val="494949"/>
                </a:solidFill>
              </a:rPr>
              <a:t>Container Registry </a:t>
            </a:r>
            <a:r>
              <a:rPr lang="pt-BR" sz="3200" dirty="0">
                <a:solidFill>
                  <a:srgbClr val="494949"/>
                </a:solidFill>
              </a:rPr>
              <a:t>+ aplicação no mesmo local: maior segurança, menor latência</a:t>
            </a:r>
          </a:p>
        </p:txBody>
      </p:sp>
      <p:pic>
        <p:nvPicPr>
          <p:cNvPr id="5" name="Imagem 4" descr="Logotipo, Ícone&#10;&#10;Descrição gerada automaticamente">
            <a:extLst>
              <a:ext uri="{FF2B5EF4-FFF2-40B4-BE49-F238E27FC236}">
                <a16:creationId xmlns:a16="http://schemas.microsoft.com/office/drawing/2014/main" id="{92A66855-65BC-4F0D-B6D8-94BC8A8E36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46"/>
          <a:stretch/>
        </p:blipFill>
        <p:spPr>
          <a:xfrm>
            <a:off x="9858453" y="2470581"/>
            <a:ext cx="1841863" cy="127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222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1718A3-7FCD-47C1-9E58-3FE297620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b="1" dirty="0"/>
              <a:t>Azure Container </a:t>
            </a:r>
            <a:r>
              <a:rPr lang="pt-BR" sz="5400" b="1" dirty="0" err="1"/>
              <a:t>Instances</a:t>
            </a:r>
            <a:endParaRPr lang="en-US" sz="5400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BBB53F-AC8D-46C1-B661-617836915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39150" cy="4351338"/>
          </a:xfrm>
        </p:spPr>
        <p:txBody>
          <a:bodyPr>
            <a:normAutofit/>
          </a:bodyPr>
          <a:lstStyle/>
          <a:p>
            <a:pPr marL="571500" indent="-571500"/>
            <a:r>
              <a:rPr lang="pt-BR" sz="3200" dirty="0">
                <a:solidFill>
                  <a:srgbClr val="494949"/>
                </a:solidFill>
              </a:rPr>
              <a:t>Criação de containers na nuvem de forma descomplicada a partir de uma imagem  pré-existente (pública ou privada)</a:t>
            </a:r>
          </a:p>
          <a:p>
            <a:pPr marL="571500" indent="-571500"/>
            <a:endParaRPr lang="pt-BR" sz="3200" dirty="0">
              <a:solidFill>
                <a:srgbClr val="494949"/>
              </a:solidFill>
            </a:endParaRPr>
          </a:p>
          <a:p>
            <a:pPr marL="571500" indent="-571500"/>
            <a:r>
              <a:rPr lang="pt-BR" sz="3200" dirty="0">
                <a:solidFill>
                  <a:srgbClr val="494949"/>
                </a:solidFill>
              </a:rPr>
              <a:t>Web Apps, processos </a:t>
            </a:r>
            <a:r>
              <a:rPr lang="pt-BR" sz="3200" dirty="0" err="1">
                <a:solidFill>
                  <a:srgbClr val="494949"/>
                </a:solidFill>
              </a:rPr>
              <a:t>containerizados</a:t>
            </a:r>
            <a:endParaRPr lang="pt-BR" sz="3200" dirty="0">
              <a:solidFill>
                <a:srgbClr val="494949"/>
              </a:solidFill>
            </a:endParaRPr>
          </a:p>
          <a:p>
            <a:pPr marL="571500" indent="-571500"/>
            <a:endParaRPr lang="pt-BR" sz="3200" dirty="0">
              <a:solidFill>
                <a:srgbClr val="494949"/>
              </a:solidFill>
            </a:endParaRPr>
          </a:p>
          <a:p>
            <a:pPr marL="571500" indent="-571500"/>
            <a:r>
              <a:rPr lang="pt-BR" sz="3200" dirty="0">
                <a:solidFill>
                  <a:srgbClr val="494949"/>
                </a:solidFill>
              </a:rPr>
              <a:t>Fácil integração com </a:t>
            </a:r>
            <a:r>
              <a:rPr lang="pt-BR" sz="3200" b="1" dirty="0">
                <a:solidFill>
                  <a:srgbClr val="494949"/>
                </a:solidFill>
              </a:rPr>
              <a:t>Azure Container Registry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F1C9FD86-235D-5B8D-4345-EE6DFF0EB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1355" y="2478849"/>
            <a:ext cx="1522445" cy="152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053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717561E5-6A02-A6A7-2BA3-C53DB99EA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470" y="1583578"/>
            <a:ext cx="10515600" cy="4351338"/>
          </a:xfrm>
        </p:spPr>
        <p:txBody>
          <a:bodyPr>
            <a:normAutofit/>
          </a:bodyPr>
          <a:lstStyle/>
          <a:p>
            <a:r>
              <a:rPr lang="pt-BR" b="1" dirty="0"/>
              <a:t>Renato Groffe</a:t>
            </a:r>
          </a:p>
          <a:p>
            <a:pPr lvl="1"/>
            <a:r>
              <a:rPr lang="pt-BR" dirty="0"/>
              <a:t>Microsoft MVP (Azure &amp; Developer Technologies)</a:t>
            </a:r>
          </a:p>
          <a:p>
            <a:pPr lvl="1"/>
            <a:r>
              <a:rPr lang="pt-BR" dirty="0"/>
              <a:t>Coordenador de Comunidades Técnicas</a:t>
            </a:r>
          </a:p>
          <a:p>
            <a:pPr lvl="1"/>
            <a:r>
              <a:rPr lang="pt-BR" dirty="0"/>
              <a:t>Arquiteto de Soluções/Software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B5A93C4-51B9-E8F2-9E35-DE494D13B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470" y="149973"/>
            <a:ext cx="10515600" cy="1325563"/>
          </a:xfrm>
        </p:spPr>
        <p:txBody>
          <a:bodyPr>
            <a:noAutofit/>
          </a:bodyPr>
          <a:lstStyle/>
          <a:p>
            <a:r>
              <a:rPr lang="pt-BR" sz="3600" b="1" dirty="0"/>
              <a:t>Instrutores</a:t>
            </a:r>
            <a:endParaRPr lang="en-US" sz="36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A9AA0D-B7BE-D59D-C61D-C50501C58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23778" y="1475536"/>
            <a:ext cx="1756520" cy="194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2621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7D584-F720-400C-B2A6-FBB7DFCFA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4800" b="1" dirty="0"/>
              <a:t>Azure </a:t>
            </a:r>
            <a:r>
              <a:rPr lang="pt-BR" sz="4800" b="1" dirty="0" err="1"/>
              <a:t>Kubernetes</a:t>
            </a:r>
            <a:r>
              <a:rPr lang="pt-BR" sz="4800" b="1" dirty="0"/>
              <a:t> Service (AKS)</a:t>
            </a:r>
            <a:endParaRPr lang="en-US" sz="4800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D76F67-37CE-4460-B97E-6DD4D7D89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32260" cy="4351338"/>
          </a:xfrm>
        </p:spPr>
        <p:txBody>
          <a:bodyPr>
            <a:normAutofit fontScale="92500" lnSpcReduction="20000"/>
          </a:bodyPr>
          <a:lstStyle/>
          <a:p>
            <a:pPr marL="571500" indent="-571500"/>
            <a:r>
              <a:rPr lang="pt-BR" sz="4000" dirty="0">
                <a:solidFill>
                  <a:srgbClr val="494949"/>
                </a:solidFill>
              </a:rPr>
              <a:t>Serviço gerenciado na nuvem</a:t>
            </a:r>
          </a:p>
          <a:p>
            <a:pPr marL="0" indent="0">
              <a:buNone/>
            </a:pPr>
            <a:endParaRPr lang="pt-BR" sz="4000" dirty="0">
              <a:solidFill>
                <a:srgbClr val="494949"/>
              </a:solidFill>
            </a:endParaRPr>
          </a:p>
          <a:p>
            <a:pPr marL="571500" indent="-571500"/>
            <a:r>
              <a:rPr lang="pt-BR" sz="4000" dirty="0">
                <a:solidFill>
                  <a:srgbClr val="494949"/>
                </a:solidFill>
              </a:rPr>
              <a:t>Alocação da infraestrutura necessária para criação dos nós</a:t>
            </a:r>
            <a:br>
              <a:rPr lang="pt-BR" sz="4000" dirty="0">
                <a:solidFill>
                  <a:srgbClr val="494949"/>
                </a:solidFill>
              </a:rPr>
            </a:br>
            <a:endParaRPr lang="pt-BR" sz="4000" dirty="0">
              <a:solidFill>
                <a:srgbClr val="494949"/>
              </a:solidFill>
            </a:endParaRPr>
          </a:p>
          <a:p>
            <a:pPr marL="571500" indent="-571500"/>
            <a:r>
              <a:rPr lang="pt-BR" sz="4000" dirty="0">
                <a:solidFill>
                  <a:srgbClr val="494949"/>
                </a:solidFill>
              </a:rPr>
              <a:t>Produtividade</a:t>
            </a:r>
          </a:p>
          <a:p>
            <a:pPr marL="571500" indent="-571500"/>
            <a:endParaRPr lang="pt-BR" sz="4000" dirty="0">
              <a:solidFill>
                <a:srgbClr val="494949"/>
              </a:solidFill>
            </a:endParaRPr>
          </a:p>
          <a:p>
            <a:pPr marL="571500" indent="-571500"/>
            <a:r>
              <a:rPr lang="pt-BR" sz="4000" dirty="0">
                <a:solidFill>
                  <a:srgbClr val="494949"/>
                </a:solidFill>
              </a:rPr>
              <a:t>Fácil integração com soluções de automação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8E972C34-6755-45E6-8787-D37DF1211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58279" y="2503337"/>
            <a:ext cx="1851326" cy="185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35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7D584-F720-400C-B2A6-FBB7DFCFA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4800" b="1" dirty="0"/>
              <a:t>Azure Container Apps</a:t>
            </a:r>
            <a:endParaRPr lang="en-US" sz="4800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D76F67-37CE-4460-B97E-6DD4D7D89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32260" cy="4351338"/>
          </a:xfrm>
        </p:spPr>
        <p:txBody>
          <a:bodyPr>
            <a:normAutofit fontScale="70000" lnSpcReduction="20000"/>
          </a:bodyPr>
          <a:lstStyle/>
          <a:p>
            <a:pPr marL="571500" indent="-571500"/>
            <a:r>
              <a:rPr lang="pt-BR" sz="4000" dirty="0" err="1">
                <a:solidFill>
                  <a:srgbClr val="494949"/>
                </a:solidFill>
              </a:rPr>
              <a:t>Serverless</a:t>
            </a:r>
            <a:endParaRPr lang="pt-BR" sz="4000" dirty="0">
              <a:solidFill>
                <a:srgbClr val="494949"/>
              </a:solidFill>
            </a:endParaRPr>
          </a:p>
          <a:p>
            <a:pPr marL="571500" indent="-571500"/>
            <a:endParaRPr lang="pt-BR" sz="4000" dirty="0">
              <a:solidFill>
                <a:srgbClr val="494949"/>
              </a:solidFill>
            </a:endParaRPr>
          </a:p>
          <a:p>
            <a:pPr marL="571500" indent="-571500"/>
            <a:r>
              <a:rPr lang="pt-BR" sz="4000" dirty="0">
                <a:solidFill>
                  <a:srgbClr val="494949"/>
                </a:solidFill>
              </a:rPr>
              <a:t>Serviço gerenciado que descomplica o uso de containers, </a:t>
            </a:r>
            <a:r>
              <a:rPr lang="pt-BR" sz="4000" dirty="0" err="1">
                <a:solidFill>
                  <a:srgbClr val="494949"/>
                </a:solidFill>
              </a:rPr>
              <a:t>Kubernetes</a:t>
            </a:r>
            <a:r>
              <a:rPr lang="pt-BR" sz="4000" dirty="0">
                <a:solidFill>
                  <a:srgbClr val="494949"/>
                </a:solidFill>
              </a:rPr>
              <a:t> e alternativas cloud </a:t>
            </a:r>
            <a:r>
              <a:rPr lang="pt-BR" sz="4000" dirty="0" err="1">
                <a:solidFill>
                  <a:srgbClr val="494949"/>
                </a:solidFill>
              </a:rPr>
              <a:t>native</a:t>
            </a:r>
            <a:endParaRPr lang="pt-BR" sz="4000" dirty="0">
              <a:solidFill>
                <a:srgbClr val="494949"/>
              </a:solidFill>
            </a:endParaRPr>
          </a:p>
          <a:p>
            <a:pPr marL="571500" indent="-571500"/>
            <a:endParaRPr lang="pt-BR" sz="4000" dirty="0">
              <a:solidFill>
                <a:srgbClr val="494949"/>
              </a:solidFill>
            </a:endParaRPr>
          </a:p>
          <a:p>
            <a:pPr marL="571500" indent="-571500"/>
            <a:r>
              <a:rPr lang="pt-BR" sz="4000" dirty="0">
                <a:solidFill>
                  <a:srgbClr val="494949"/>
                </a:solidFill>
              </a:rPr>
              <a:t>Custo menor</a:t>
            </a:r>
          </a:p>
          <a:p>
            <a:pPr marL="571500" indent="-571500"/>
            <a:endParaRPr lang="pt-BR" sz="4000" dirty="0">
              <a:solidFill>
                <a:srgbClr val="494949"/>
              </a:solidFill>
            </a:endParaRPr>
          </a:p>
          <a:p>
            <a:pPr marL="571500" indent="-571500"/>
            <a:r>
              <a:rPr lang="pt-BR" sz="4000" dirty="0">
                <a:solidFill>
                  <a:srgbClr val="494949"/>
                </a:solidFill>
              </a:rPr>
              <a:t>Escalabilidade facilitada com KEDA</a:t>
            </a:r>
          </a:p>
          <a:p>
            <a:pPr marL="571500" indent="-571500"/>
            <a:endParaRPr lang="pt-BR" sz="4000" dirty="0">
              <a:solidFill>
                <a:srgbClr val="494949"/>
              </a:solidFill>
            </a:endParaRPr>
          </a:p>
          <a:p>
            <a:pPr marL="571500" indent="-571500"/>
            <a:r>
              <a:rPr lang="pt-BR" sz="4000" dirty="0">
                <a:solidFill>
                  <a:srgbClr val="494949"/>
                </a:solidFill>
              </a:rPr>
              <a:t>DAPR + </a:t>
            </a:r>
            <a:r>
              <a:rPr lang="pt-BR" sz="4000" dirty="0" err="1">
                <a:solidFill>
                  <a:srgbClr val="494949"/>
                </a:solidFill>
              </a:rPr>
              <a:t>Microservices</a:t>
            </a:r>
            <a:endParaRPr lang="pt-BR" sz="4000" dirty="0">
              <a:solidFill>
                <a:srgbClr val="494949"/>
              </a:solidFill>
            </a:endParaRP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D4CE1DA6-3282-F8EB-5C01-BA350404B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8658" y="2736979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377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1718A3-7FCD-47C1-9E58-3FE297620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b="1" dirty="0"/>
              <a:t>Azure </a:t>
            </a:r>
            <a:r>
              <a:rPr lang="pt-BR" sz="5400" b="1" dirty="0" err="1"/>
              <a:t>Functions</a:t>
            </a:r>
            <a:endParaRPr lang="en-US" sz="5400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BBB53F-AC8D-46C1-B661-617836915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39150" cy="4351338"/>
          </a:xfrm>
        </p:spPr>
        <p:txBody>
          <a:bodyPr>
            <a:normAutofit/>
          </a:bodyPr>
          <a:lstStyle/>
          <a:p>
            <a:pPr marL="571500" indent="-571500"/>
            <a:r>
              <a:rPr lang="pt-BR" sz="3200" b="1" dirty="0" err="1">
                <a:solidFill>
                  <a:srgbClr val="494949"/>
                </a:solidFill>
              </a:rPr>
              <a:t>Serverless</a:t>
            </a:r>
            <a:endParaRPr lang="pt-BR" sz="3200" b="1" dirty="0">
              <a:solidFill>
                <a:srgbClr val="494949"/>
              </a:solidFill>
            </a:endParaRPr>
          </a:p>
          <a:p>
            <a:pPr marL="571500" indent="-571500"/>
            <a:endParaRPr lang="pt-BR" sz="3200" b="1" dirty="0">
              <a:solidFill>
                <a:srgbClr val="494949"/>
              </a:solidFill>
            </a:endParaRPr>
          </a:p>
          <a:p>
            <a:pPr marL="571500" indent="-571500"/>
            <a:r>
              <a:rPr lang="pt-BR" sz="3200" dirty="0">
                <a:solidFill>
                  <a:srgbClr val="494949"/>
                </a:solidFill>
              </a:rPr>
              <a:t>Suporte mais recente a </a:t>
            </a:r>
            <a:r>
              <a:rPr lang="pt-BR" sz="3200" b="1" dirty="0">
                <a:solidFill>
                  <a:srgbClr val="494949"/>
                </a:solidFill>
              </a:rPr>
              <a:t>containers</a:t>
            </a:r>
          </a:p>
          <a:p>
            <a:pPr marL="571500" indent="-571500"/>
            <a:endParaRPr lang="pt-BR" sz="3200" b="1" dirty="0">
              <a:solidFill>
                <a:srgbClr val="494949"/>
              </a:solidFill>
            </a:endParaRPr>
          </a:p>
          <a:p>
            <a:pPr marL="571500" indent="-571500"/>
            <a:r>
              <a:rPr lang="pt-BR" dirty="0"/>
              <a:t>Soluções </a:t>
            </a:r>
            <a:r>
              <a:rPr lang="pt-BR" dirty="0" err="1"/>
              <a:t>containerizadas</a:t>
            </a:r>
            <a:r>
              <a:rPr lang="pt-BR" dirty="0"/>
              <a:t> são escaláveis através do uso de </a:t>
            </a:r>
            <a:r>
              <a:rPr lang="pt-BR" sz="3200" b="1" dirty="0">
                <a:solidFill>
                  <a:srgbClr val="494949"/>
                </a:solidFill>
              </a:rPr>
              <a:t>KEDA</a:t>
            </a:r>
          </a:p>
          <a:p>
            <a:pPr marL="571500" indent="-571500"/>
            <a:endParaRPr lang="pt-BR" sz="3200" b="1" dirty="0">
              <a:solidFill>
                <a:srgbClr val="494949"/>
              </a:solidFill>
            </a:endParaRPr>
          </a:p>
          <a:p>
            <a:pPr marL="571500" indent="-571500"/>
            <a:r>
              <a:rPr lang="pt-BR" sz="3200" dirty="0">
                <a:solidFill>
                  <a:srgbClr val="494949"/>
                </a:solidFill>
              </a:rPr>
              <a:t>Suporte </a:t>
            </a:r>
            <a:r>
              <a:rPr lang="pt-BR" sz="3200" b="1" dirty="0">
                <a:solidFill>
                  <a:srgbClr val="494949"/>
                </a:solidFill>
              </a:rPr>
              <a:t>do AKS</a:t>
            </a:r>
            <a:r>
              <a:rPr lang="pt-BR" sz="3200" dirty="0">
                <a:solidFill>
                  <a:srgbClr val="494949"/>
                </a:solidFill>
              </a:rPr>
              <a:t> e </a:t>
            </a:r>
            <a:r>
              <a:rPr lang="pt-BR" sz="3200" b="1" dirty="0">
                <a:solidFill>
                  <a:srgbClr val="494949"/>
                </a:solidFill>
              </a:rPr>
              <a:t>Azure Container Apps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DE7A0EE1-4681-623E-EEDF-EF3434087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7251" y="2777929"/>
            <a:ext cx="1736549" cy="173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99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7D584-F720-400C-B2A6-FBB7DFCFA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5400" b="1" dirty="0"/>
              <a:t>Outras tecnologias importantes</a:t>
            </a:r>
            <a:endParaRPr lang="en-US" sz="5400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D76F67-37CE-4460-B97E-6DD4D7D89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950" y="1905793"/>
            <a:ext cx="7737629" cy="4351338"/>
          </a:xfrm>
        </p:spPr>
        <p:txBody>
          <a:bodyPr>
            <a:normAutofit fontScale="85000" lnSpcReduction="20000"/>
          </a:bodyPr>
          <a:lstStyle/>
          <a:p>
            <a:pPr marL="571500" indent="-571500"/>
            <a:r>
              <a:rPr lang="pt-BR" sz="3800" dirty="0" err="1">
                <a:solidFill>
                  <a:srgbClr val="494949"/>
                </a:solidFill>
              </a:rPr>
              <a:t>Application</a:t>
            </a:r>
            <a:r>
              <a:rPr lang="pt-BR" sz="3800" dirty="0">
                <a:solidFill>
                  <a:srgbClr val="494949"/>
                </a:solidFill>
              </a:rPr>
              <a:t> Insights</a:t>
            </a:r>
          </a:p>
          <a:p>
            <a:pPr marL="571500" indent="-571500"/>
            <a:endParaRPr lang="pt-BR" sz="3800" dirty="0">
              <a:solidFill>
                <a:srgbClr val="494949"/>
              </a:solidFill>
            </a:endParaRPr>
          </a:p>
          <a:p>
            <a:pPr marL="571500" indent="-571500"/>
            <a:r>
              <a:rPr lang="pt-BR" sz="3800" dirty="0">
                <a:solidFill>
                  <a:srgbClr val="494949"/>
                </a:solidFill>
              </a:rPr>
              <a:t>Azure Event Hubs</a:t>
            </a:r>
          </a:p>
          <a:p>
            <a:pPr marL="571500" indent="-571500"/>
            <a:endParaRPr lang="pt-BR" sz="3800" dirty="0">
              <a:solidFill>
                <a:srgbClr val="494949"/>
              </a:solidFill>
            </a:endParaRPr>
          </a:p>
          <a:p>
            <a:pPr marL="571500" indent="-571500"/>
            <a:r>
              <a:rPr lang="pt-BR" sz="3800" dirty="0">
                <a:solidFill>
                  <a:srgbClr val="494949"/>
                </a:solidFill>
              </a:rPr>
              <a:t>Azure Service Bus</a:t>
            </a:r>
          </a:p>
          <a:p>
            <a:pPr marL="571500" indent="-571500"/>
            <a:endParaRPr lang="pt-BR" sz="3800" dirty="0">
              <a:solidFill>
                <a:srgbClr val="494949"/>
              </a:solidFill>
            </a:endParaRPr>
          </a:p>
          <a:p>
            <a:pPr marL="571500" indent="-571500"/>
            <a:r>
              <a:rPr lang="pt-BR" sz="3800" dirty="0">
                <a:solidFill>
                  <a:srgbClr val="494949"/>
                </a:solidFill>
              </a:rPr>
              <a:t>Azure </a:t>
            </a:r>
            <a:r>
              <a:rPr lang="pt-BR" sz="3800" dirty="0" err="1">
                <a:solidFill>
                  <a:srgbClr val="494949"/>
                </a:solidFill>
              </a:rPr>
              <a:t>Storage</a:t>
            </a:r>
            <a:endParaRPr lang="pt-BR" sz="3800" dirty="0">
              <a:solidFill>
                <a:srgbClr val="494949"/>
              </a:solidFill>
            </a:endParaRPr>
          </a:p>
          <a:p>
            <a:pPr marL="571500" indent="-571500"/>
            <a:endParaRPr lang="pt-BR" sz="3800" dirty="0">
              <a:solidFill>
                <a:srgbClr val="494949"/>
              </a:solidFill>
            </a:endParaRPr>
          </a:p>
          <a:p>
            <a:pPr marL="571500" indent="-571500"/>
            <a:r>
              <a:rPr lang="pt-BR" sz="3800" dirty="0">
                <a:solidFill>
                  <a:srgbClr val="494949"/>
                </a:solidFill>
              </a:rPr>
              <a:t>Azure SQL</a:t>
            </a:r>
          </a:p>
          <a:p>
            <a:pPr marL="571500" indent="-571500"/>
            <a:endParaRPr lang="pt-BR" sz="3800" dirty="0">
              <a:solidFill>
                <a:srgbClr val="494949"/>
              </a:solidFill>
            </a:endParaRPr>
          </a:p>
        </p:txBody>
      </p:sp>
      <p:pic>
        <p:nvPicPr>
          <p:cNvPr id="10" name="Imagem 9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EFA691CF-E295-2C9A-2BF9-BC848A916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6637" y="2921738"/>
            <a:ext cx="1788295" cy="1788295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33E74B51-D70B-D8A3-72D9-1589499B6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4240" y="1720166"/>
            <a:ext cx="1172093" cy="1172093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7DFF3FF0-7035-849C-2E6E-97C324276E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10217" y="1720166"/>
            <a:ext cx="1172093" cy="1172093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2514AFFC-A6A0-EA4E-4337-9ED5799197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87045" y="3326028"/>
            <a:ext cx="1172094" cy="1172094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11E0D665-1FCC-934B-EF58-61218D9C5C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22213" y="3275390"/>
            <a:ext cx="1080990" cy="1080990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B71B25B7-22C4-FEE8-703E-93ED6366E9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00708" y="4814157"/>
            <a:ext cx="1300152" cy="130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420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DC90AB-CE1D-EBDF-2BDD-F41CB406B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Código QR&#10;&#10;Descrição gerada automaticamente">
            <a:extLst>
              <a:ext uri="{FF2B5EF4-FFF2-40B4-BE49-F238E27FC236}">
                <a16:creationId xmlns:a16="http://schemas.microsoft.com/office/drawing/2014/main" id="{8F21674E-7E8E-E311-E15F-6D42A8F6B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575" y="637955"/>
            <a:ext cx="7896528" cy="5582089"/>
          </a:xfrm>
        </p:spPr>
      </p:pic>
    </p:spTree>
    <p:extLst>
      <p:ext uri="{BB962C8B-B14F-4D97-AF65-F5344CB8AC3E}">
        <p14:creationId xmlns:p14="http://schemas.microsoft.com/office/powerpoint/2010/main" val="2170519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1718A3-7FCD-47C1-9E58-3FE297620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600" b="1" dirty="0"/>
              <a:t>Aplicações modernas: alguns requisitos importantes</a:t>
            </a:r>
            <a:endParaRPr lang="en-US" sz="3600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BBB53F-AC8D-46C1-B661-617836915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94445" cy="4351338"/>
          </a:xfrm>
        </p:spPr>
        <p:txBody>
          <a:bodyPr>
            <a:normAutofit fontScale="85000" lnSpcReduction="20000"/>
          </a:bodyPr>
          <a:lstStyle/>
          <a:p>
            <a:pPr marL="571500" indent="-571500"/>
            <a:r>
              <a:rPr lang="pt-BR" sz="3200" dirty="0">
                <a:solidFill>
                  <a:srgbClr val="494949"/>
                </a:solidFill>
              </a:rPr>
              <a:t>Alta disponibilidade</a:t>
            </a:r>
          </a:p>
          <a:p>
            <a:pPr marL="571500" indent="-571500"/>
            <a:endParaRPr lang="pt-BR" sz="3200" dirty="0">
              <a:solidFill>
                <a:srgbClr val="494949"/>
              </a:solidFill>
            </a:endParaRPr>
          </a:p>
          <a:p>
            <a:pPr marL="571500" indent="-571500"/>
            <a:r>
              <a:rPr lang="pt-BR" sz="3200" dirty="0">
                <a:solidFill>
                  <a:srgbClr val="494949"/>
                </a:solidFill>
              </a:rPr>
              <a:t>Escalabilidade</a:t>
            </a:r>
          </a:p>
          <a:p>
            <a:pPr marL="571500" indent="-571500"/>
            <a:endParaRPr lang="pt-BR" sz="3200" dirty="0">
              <a:solidFill>
                <a:srgbClr val="494949"/>
              </a:solidFill>
            </a:endParaRPr>
          </a:p>
          <a:p>
            <a:pPr marL="571500" indent="-571500"/>
            <a:r>
              <a:rPr lang="pt-BR" sz="3200" dirty="0">
                <a:solidFill>
                  <a:srgbClr val="494949"/>
                </a:solidFill>
              </a:rPr>
              <a:t>Comunicação assíncrona, Mensageria, Eventos...</a:t>
            </a:r>
          </a:p>
          <a:p>
            <a:pPr marL="571500" indent="-571500"/>
            <a:endParaRPr lang="pt-BR" sz="3200" dirty="0">
              <a:solidFill>
                <a:srgbClr val="494949"/>
              </a:solidFill>
            </a:endParaRPr>
          </a:p>
          <a:p>
            <a:pPr marL="571500" indent="-571500"/>
            <a:r>
              <a:rPr lang="pt-BR" sz="3200" dirty="0">
                <a:solidFill>
                  <a:srgbClr val="494949"/>
                </a:solidFill>
              </a:rPr>
              <a:t>Containers</a:t>
            </a:r>
          </a:p>
          <a:p>
            <a:pPr marL="571500" indent="-571500"/>
            <a:endParaRPr lang="pt-BR" sz="3200" dirty="0">
              <a:solidFill>
                <a:srgbClr val="494949"/>
              </a:solidFill>
            </a:endParaRPr>
          </a:p>
          <a:p>
            <a:pPr marL="571500" indent="-571500"/>
            <a:r>
              <a:rPr lang="pt-BR" sz="3200" dirty="0" err="1">
                <a:solidFill>
                  <a:srgbClr val="494949"/>
                </a:solidFill>
              </a:rPr>
              <a:t>Microservices</a:t>
            </a:r>
            <a:endParaRPr lang="pt-BR" sz="3200" dirty="0">
              <a:solidFill>
                <a:srgbClr val="494949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92ED5A1-936D-2553-1A02-6400A99BBE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042" y="1690688"/>
            <a:ext cx="2378764" cy="1852463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507B32AB-23AA-CD1B-2123-C8780637E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94335" y="3848310"/>
            <a:ext cx="2006179" cy="200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32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1718A3-7FCD-47C1-9E58-3FE297620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b="1" dirty="0"/>
              <a:t>Escalabilidade</a:t>
            </a:r>
            <a:endParaRPr lang="en-US" sz="5400" b="1" dirty="0"/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9B9A80C9-1894-6F45-969D-E3A574480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885" y="1595373"/>
            <a:ext cx="756285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68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1718A3-7FCD-47C1-9E58-3FE297620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b="1" dirty="0"/>
              <a:t>Por que utilizar containers?</a:t>
            </a:r>
            <a:endParaRPr lang="en-US" sz="5400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BBB53F-AC8D-46C1-B661-617836915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94445" cy="4351338"/>
          </a:xfrm>
        </p:spPr>
        <p:txBody>
          <a:bodyPr>
            <a:normAutofit fontScale="85000" lnSpcReduction="20000"/>
          </a:bodyPr>
          <a:lstStyle/>
          <a:p>
            <a:pPr marL="571500" indent="-571500"/>
            <a:r>
              <a:rPr lang="pt-BR" sz="3200" dirty="0">
                <a:solidFill>
                  <a:srgbClr val="494949"/>
                </a:solidFill>
              </a:rPr>
              <a:t>Isolamento</a:t>
            </a:r>
          </a:p>
          <a:p>
            <a:pPr marL="571500" indent="-571500"/>
            <a:endParaRPr lang="pt-BR" sz="3200" dirty="0">
              <a:solidFill>
                <a:srgbClr val="494949"/>
              </a:solidFill>
            </a:endParaRPr>
          </a:p>
          <a:p>
            <a:pPr marL="571500" indent="-571500"/>
            <a:r>
              <a:rPr lang="pt-BR" sz="3200" dirty="0">
                <a:solidFill>
                  <a:srgbClr val="494949"/>
                </a:solidFill>
              </a:rPr>
              <a:t>Rapidez na criação de instâncias</a:t>
            </a:r>
          </a:p>
          <a:p>
            <a:pPr marL="571500" indent="-571500"/>
            <a:endParaRPr lang="pt-BR" sz="3200" dirty="0">
              <a:solidFill>
                <a:srgbClr val="494949"/>
              </a:solidFill>
            </a:endParaRPr>
          </a:p>
          <a:p>
            <a:pPr marL="571500" indent="-571500"/>
            <a:r>
              <a:rPr lang="pt-BR" sz="3200" dirty="0">
                <a:solidFill>
                  <a:srgbClr val="494949"/>
                </a:solidFill>
              </a:rPr>
              <a:t>Menor dependência o sistema operacional</a:t>
            </a:r>
          </a:p>
          <a:p>
            <a:pPr marL="571500" indent="-571500"/>
            <a:endParaRPr lang="pt-BR" sz="3200" dirty="0">
              <a:solidFill>
                <a:srgbClr val="494949"/>
              </a:solidFill>
            </a:endParaRPr>
          </a:p>
          <a:p>
            <a:pPr marL="571500" indent="-571500"/>
            <a:r>
              <a:rPr lang="pt-BR" sz="3200" dirty="0">
                <a:solidFill>
                  <a:srgbClr val="494949"/>
                </a:solidFill>
              </a:rPr>
              <a:t>Facilidade na criação de ambientes de testes</a:t>
            </a:r>
          </a:p>
          <a:p>
            <a:pPr marL="571500" indent="-571500"/>
            <a:endParaRPr lang="pt-BR" sz="3200" dirty="0">
              <a:solidFill>
                <a:srgbClr val="494949"/>
              </a:solidFill>
            </a:endParaRPr>
          </a:p>
          <a:p>
            <a:pPr marL="571500" indent="-571500"/>
            <a:r>
              <a:rPr lang="pt-BR" sz="3200" dirty="0">
                <a:solidFill>
                  <a:srgbClr val="494949"/>
                </a:solidFill>
              </a:rPr>
              <a:t>Escalabilidade facilitada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74D9094-6E1D-E366-67FC-9E02F49FD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637" y="2354262"/>
            <a:ext cx="4255294" cy="283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499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1718A3-7FCD-47C1-9E58-3FE297620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b="1" dirty="0"/>
              <a:t>Por que utilizar containers?</a:t>
            </a:r>
            <a:endParaRPr lang="en-US" sz="5400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BBB53F-AC8D-46C1-B661-617836915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94445" cy="4351338"/>
          </a:xfrm>
        </p:spPr>
        <p:txBody>
          <a:bodyPr>
            <a:normAutofit/>
          </a:bodyPr>
          <a:lstStyle/>
          <a:p>
            <a:pPr marL="571500" indent="-571500"/>
            <a:r>
              <a:rPr lang="pt-BR" sz="3200" dirty="0">
                <a:solidFill>
                  <a:srgbClr val="494949"/>
                </a:solidFill>
              </a:rPr>
              <a:t>Imagem (Linux x Windows)</a:t>
            </a:r>
          </a:p>
          <a:p>
            <a:pPr marL="571500" indent="-571500"/>
            <a:endParaRPr lang="pt-BR" sz="3200" dirty="0">
              <a:solidFill>
                <a:srgbClr val="494949"/>
              </a:solidFill>
            </a:endParaRPr>
          </a:p>
          <a:p>
            <a:pPr marL="571500" indent="-571500"/>
            <a:r>
              <a:rPr lang="pt-BR" sz="3200" dirty="0">
                <a:solidFill>
                  <a:srgbClr val="494949"/>
                </a:solidFill>
              </a:rPr>
              <a:t>Container</a:t>
            </a:r>
          </a:p>
          <a:p>
            <a:pPr marL="571500" indent="-571500"/>
            <a:endParaRPr lang="pt-BR" sz="3200" dirty="0">
              <a:solidFill>
                <a:srgbClr val="494949"/>
              </a:solidFill>
            </a:endParaRPr>
          </a:p>
          <a:p>
            <a:pPr marL="571500" indent="-571500"/>
            <a:r>
              <a:rPr lang="pt-BR" sz="3200" dirty="0">
                <a:solidFill>
                  <a:srgbClr val="494949"/>
                </a:solidFill>
              </a:rPr>
              <a:t>Volume</a:t>
            </a:r>
          </a:p>
          <a:p>
            <a:pPr marL="571500" indent="-571500"/>
            <a:endParaRPr lang="pt-BR" sz="3200" dirty="0">
              <a:solidFill>
                <a:srgbClr val="494949"/>
              </a:solidFill>
            </a:endParaRPr>
          </a:p>
          <a:p>
            <a:pPr marL="571500" indent="-571500"/>
            <a:r>
              <a:rPr lang="pt-BR" sz="3200" dirty="0">
                <a:solidFill>
                  <a:srgbClr val="494949"/>
                </a:solidFill>
              </a:rPr>
              <a:t>Container Registry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74D9094-6E1D-E366-67FC-9E02F49FD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637" y="2354262"/>
            <a:ext cx="4255294" cy="283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723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1718A3-7FCD-47C1-9E58-3FE297620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b="1" dirty="0"/>
              <a:t>Containers + </a:t>
            </a:r>
            <a:r>
              <a:rPr lang="pt-BR" sz="5400" b="1" dirty="0" err="1"/>
              <a:t>DevOps</a:t>
            </a:r>
            <a:endParaRPr lang="en-US" sz="5400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BBB53F-AC8D-46C1-B661-617836915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94445" cy="4351338"/>
          </a:xfrm>
        </p:spPr>
        <p:txBody>
          <a:bodyPr>
            <a:normAutofit fontScale="92500"/>
          </a:bodyPr>
          <a:lstStyle/>
          <a:p>
            <a:pPr marL="571500" indent="-571500"/>
            <a:r>
              <a:rPr lang="pt-BR" sz="3600" dirty="0">
                <a:solidFill>
                  <a:srgbClr val="494949"/>
                </a:solidFill>
              </a:rPr>
              <a:t>Facilidades na implementação de automações</a:t>
            </a:r>
          </a:p>
          <a:p>
            <a:pPr marL="571500" indent="-571500"/>
            <a:endParaRPr lang="pt-BR" sz="3600" dirty="0">
              <a:solidFill>
                <a:srgbClr val="494949"/>
              </a:solidFill>
            </a:endParaRPr>
          </a:p>
          <a:p>
            <a:pPr marL="571500" indent="-571500"/>
            <a:r>
              <a:rPr lang="pt-BR" sz="3600" dirty="0">
                <a:solidFill>
                  <a:srgbClr val="494949"/>
                </a:solidFill>
              </a:rPr>
              <a:t>Orquestração com </a:t>
            </a:r>
            <a:r>
              <a:rPr lang="pt-BR" sz="3600" b="1" dirty="0" err="1">
                <a:solidFill>
                  <a:srgbClr val="494949"/>
                </a:solidFill>
              </a:rPr>
              <a:t>Kubernetes</a:t>
            </a:r>
            <a:endParaRPr lang="pt-BR" sz="3600" b="1" dirty="0">
              <a:solidFill>
                <a:srgbClr val="494949"/>
              </a:solidFill>
            </a:endParaRPr>
          </a:p>
          <a:p>
            <a:pPr marL="571500" indent="-571500"/>
            <a:endParaRPr lang="pt-BR" sz="3600" dirty="0">
              <a:solidFill>
                <a:srgbClr val="494949"/>
              </a:solidFill>
            </a:endParaRPr>
          </a:p>
          <a:p>
            <a:pPr marL="571500" indent="-571500"/>
            <a:r>
              <a:rPr lang="pt-BR" sz="3600" dirty="0">
                <a:solidFill>
                  <a:srgbClr val="494949"/>
                </a:solidFill>
              </a:rPr>
              <a:t>Suporte das principais soluções de mercado como </a:t>
            </a:r>
            <a:r>
              <a:rPr lang="pt-BR" sz="3600" b="1" dirty="0">
                <a:solidFill>
                  <a:srgbClr val="494949"/>
                </a:solidFill>
              </a:rPr>
              <a:t>Azure </a:t>
            </a:r>
            <a:r>
              <a:rPr lang="pt-BR" sz="3600" b="1" dirty="0" err="1">
                <a:solidFill>
                  <a:srgbClr val="494949"/>
                </a:solidFill>
              </a:rPr>
              <a:t>DevOps</a:t>
            </a:r>
            <a:r>
              <a:rPr lang="pt-BR" sz="3600" dirty="0">
                <a:solidFill>
                  <a:srgbClr val="494949"/>
                </a:solidFill>
              </a:rPr>
              <a:t> e </a:t>
            </a:r>
            <a:r>
              <a:rPr lang="pt-BR" sz="3600" b="1" dirty="0">
                <a:solidFill>
                  <a:srgbClr val="494949"/>
                </a:solidFill>
              </a:rPr>
              <a:t>GitHub </a:t>
            </a:r>
            <a:r>
              <a:rPr lang="pt-BR" sz="3600" b="1" dirty="0" err="1">
                <a:solidFill>
                  <a:srgbClr val="494949"/>
                </a:solidFill>
              </a:rPr>
              <a:t>Actions</a:t>
            </a:r>
            <a:endParaRPr lang="pt-BR" sz="3600" b="1" dirty="0">
              <a:solidFill>
                <a:srgbClr val="494949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74D9094-6E1D-E366-67FC-9E02F49FD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637" y="2354262"/>
            <a:ext cx="4255294" cy="283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065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7D584-F720-400C-B2A6-FBB7DFCFA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4800" b="1" dirty="0"/>
              <a:t>Dificuldades no uso isolado de containers…</a:t>
            </a:r>
            <a:endParaRPr lang="en-US" sz="4800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D76F67-37CE-4460-B97E-6DD4D7D89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31971" cy="4351338"/>
          </a:xfrm>
        </p:spPr>
        <p:txBody>
          <a:bodyPr>
            <a:normAutofit fontScale="77500" lnSpcReduction="20000"/>
          </a:bodyPr>
          <a:lstStyle/>
          <a:p>
            <a:pPr marL="571500" indent="-571500"/>
            <a:r>
              <a:rPr lang="pt-BR" sz="4000" dirty="0">
                <a:solidFill>
                  <a:srgbClr val="494949"/>
                </a:solidFill>
              </a:rPr>
              <a:t>Como escalar centenas, milhares de containers?</a:t>
            </a:r>
          </a:p>
          <a:p>
            <a:pPr marL="571500" indent="-571500"/>
            <a:endParaRPr lang="pt-BR" sz="4000" dirty="0">
              <a:solidFill>
                <a:srgbClr val="494949"/>
              </a:solidFill>
            </a:endParaRPr>
          </a:p>
          <a:p>
            <a:pPr marL="571500" indent="-571500"/>
            <a:r>
              <a:rPr lang="pt-BR" sz="4000" dirty="0">
                <a:solidFill>
                  <a:srgbClr val="494949"/>
                </a:solidFill>
              </a:rPr>
              <a:t>Como garantir o trabalho coordenado entre os diferentes containers de uma aplicação?</a:t>
            </a:r>
          </a:p>
          <a:p>
            <a:pPr marL="571500" indent="-571500"/>
            <a:endParaRPr lang="pt-BR" sz="4000" dirty="0">
              <a:solidFill>
                <a:srgbClr val="494949"/>
              </a:solidFill>
            </a:endParaRPr>
          </a:p>
          <a:p>
            <a:pPr marL="571500" indent="-571500"/>
            <a:r>
              <a:rPr lang="pt-BR" sz="4000" dirty="0">
                <a:solidFill>
                  <a:srgbClr val="494949"/>
                </a:solidFill>
              </a:rPr>
              <a:t>Como detectar containers com falhas e corrigir isso automaticamente?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E642A88-3BED-9297-A877-B6969C7BD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637" y="2354262"/>
            <a:ext cx="4255294" cy="283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286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4169</TotalTime>
  <Words>811</Words>
  <Application>Microsoft Office PowerPoint</Application>
  <PresentationFormat>Widescreen</PresentationFormat>
  <Paragraphs>230</Paragraphs>
  <Slides>34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Tema do Office</vt:lpstr>
      <vt:lpstr>Apresentação do PowerPoint</vt:lpstr>
      <vt:lpstr>Instrutores</vt:lpstr>
      <vt:lpstr>Instrutores</vt:lpstr>
      <vt:lpstr>Aplicações modernas: alguns requisitos importantes</vt:lpstr>
      <vt:lpstr>Escalabilidade</vt:lpstr>
      <vt:lpstr>Por que utilizar containers?</vt:lpstr>
      <vt:lpstr>Por que utilizar containers?</vt:lpstr>
      <vt:lpstr>Containers + DevOps</vt:lpstr>
      <vt:lpstr>Dificuldades no uso isolado de containers…</vt:lpstr>
      <vt:lpstr>E como superar tais dificuldades?</vt:lpstr>
      <vt:lpstr>Kubernetes: uma visão geral</vt:lpstr>
      <vt:lpstr>Kubernetes: uma visão geral</vt:lpstr>
      <vt:lpstr>Kubernetes: arquitetura</vt:lpstr>
      <vt:lpstr>Kubernetes: arquitetura</vt:lpstr>
      <vt:lpstr>Kubernetes: arquitetura</vt:lpstr>
      <vt:lpstr>Kubernetes: arquitetura</vt:lpstr>
      <vt:lpstr>Kubernetes: arquitetura</vt:lpstr>
      <vt:lpstr>Kubernetes: arquitetura</vt:lpstr>
      <vt:lpstr>Kubernetes + Namespaces</vt:lpstr>
      <vt:lpstr>Usar um serviço de orquestração gerenciado?</vt:lpstr>
      <vt:lpstr>Kubernetes e complexidade</vt:lpstr>
      <vt:lpstr>KEDA: uma visão geral</vt:lpstr>
      <vt:lpstr>KEDA: uma visão geral</vt:lpstr>
      <vt:lpstr>KEDA: estruturas básicas</vt:lpstr>
      <vt:lpstr>Containers e o Microsoft Azure</vt:lpstr>
      <vt:lpstr>Azure App Service</vt:lpstr>
      <vt:lpstr>Azure Container Registry</vt:lpstr>
      <vt:lpstr>Por que utilizar imagens fora do Docker Hub?</vt:lpstr>
      <vt:lpstr>Azure Container Instances</vt:lpstr>
      <vt:lpstr>Azure Kubernetes Service (AKS)</vt:lpstr>
      <vt:lpstr>Azure Container Apps</vt:lpstr>
      <vt:lpstr>Azure Functions</vt:lpstr>
      <vt:lpstr>Outras tecnologias importantes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Milton Camara</dc:creator>
  <cp:lastModifiedBy>Renato Groffe</cp:lastModifiedBy>
  <cp:revision>219</cp:revision>
  <dcterms:created xsi:type="dcterms:W3CDTF">2020-03-25T14:31:38Z</dcterms:created>
  <dcterms:modified xsi:type="dcterms:W3CDTF">2024-05-11T12:29:14Z</dcterms:modified>
</cp:coreProperties>
</file>